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582" r:id="rId2"/>
    <p:sldId id="626" r:id="rId3"/>
    <p:sldId id="619" r:id="rId4"/>
    <p:sldId id="613" r:id="rId5"/>
    <p:sldId id="620" r:id="rId6"/>
    <p:sldId id="621" r:id="rId7"/>
    <p:sldId id="606" r:id="rId8"/>
    <p:sldId id="608" r:id="rId9"/>
    <p:sldId id="612" r:id="rId10"/>
    <p:sldId id="62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76" autoAdjust="0"/>
  </p:normalViewPr>
  <p:slideViewPr>
    <p:cSldViewPr>
      <p:cViewPr>
        <p:scale>
          <a:sx n="70" d="100"/>
          <a:sy n="70" d="100"/>
        </p:scale>
        <p:origin x="-1080" y="-84"/>
      </p:cViewPr>
      <p:guideLst>
        <p:guide orient="horz" pos="2160"/>
        <p:guide pos="2880"/>
      </p:guideLst>
    </p:cSldViewPr>
  </p:slideViewPr>
  <p:outlineViewPr>
    <p:cViewPr>
      <p:scale>
        <a:sx n="33" d="100"/>
        <a:sy n="33" d="100"/>
      </p:scale>
      <p:origin x="0" y="571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EB6277-3D01-4DD2-AD48-BFE97C6A6299}" type="datetimeFigureOut">
              <a:rPr lang="en-IN" smtClean="0"/>
              <a:pPr/>
              <a:t>28-04-2021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88D936-5238-4364-847D-76E1C6C6183A}"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B61E9-2B6B-4AF9-98E3-D3F8A8AD7F76}" type="datetimeFigureOut">
              <a:rPr lang="en-US" smtClean="0"/>
              <a:pPr/>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9B61E9-2B6B-4AF9-98E3-D3F8A8AD7F76}" type="datetimeFigureOut">
              <a:rPr lang="en-US" smtClean="0"/>
              <a:pPr/>
              <a:t>4/28/2021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9B61E9-2B6B-4AF9-98E3-D3F8A8AD7F76}" type="datetimeFigureOut">
              <a:rPr lang="en-US" smtClean="0"/>
              <a:pPr/>
              <a:t>4/28/2021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B61E9-2B6B-4AF9-98E3-D3F8A8AD7F76}" type="datetimeFigureOut">
              <a:rPr lang="en-US" smtClean="0"/>
              <a:pPr/>
              <a:t>4/28/2021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B61E9-2B6B-4AF9-98E3-D3F8A8AD7F76}" type="datetimeFigureOut">
              <a:rPr lang="en-US" smtClean="0"/>
              <a:pPr/>
              <a:t>4/28/2021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4/28/2021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4/28/2021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B61E9-2B6B-4AF9-98E3-D3F8A8AD7F76}" type="datetimeFigureOut">
              <a:rPr lang="en-US" smtClean="0"/>
              <a:pPr/>
              <a:t>4/28/2021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BE1467-0B5C-4216-BAD4-B48C6D0A8D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52400"/>
            <a:ext cx="8839200" cy="6553200"/>
          </a:xfrm>
        </p:spPr>
        <p:txBody>
          <a:bodyPr/>
          <a:lstStyle/>
          <a:p>
            <a:pPr eaLnBrk="1" hangingPunct="1"/>
            <a:endParaRPr lang="en-US" sz="5400" b="1" i="1" u="sng" dirty="0" smtClean="0">
              <a:solidFill>
                <a:schemeClr val="bg1"/>
              </a:solidFill>
            </a:endParaRPr>
          </a:p>
          <a:p>
            <a:pPr eaLnBrk="1" hangingPunct="1"/>
            <a:endParaRPr lang="en-US" sz="5400" b="1" i="1" u="sng" dirty="0" smtClean="0">
              <a:solidFill>
                <a:schemeClr val="bg1"/>
              </a:solidFill>
            </a:endParaRPr>
          </a:p>
        </p:txBody>
      </p:sp>
      <p:sp>
        <p:nvSpPr>
          <p:cNvPr id="3" name="Oval 2"/>
          <p:cNvSpPr/>
          <p:nvPr/>
        </p:nvSpPr>
        <p:spPr>
          <a:xfrm>
            <a:off x="228600" y="533400"/>
            <a:ext cx="8610600" cy="5715000"/>
          </a:xfrm>
          <a:prstGeom prst="ellipse">
            <a:avLst/>
          </a:prstGeom>
          <a:solidFill>
            <a:srgbClr val="00B0F0"/>
          </a:solidFill>
          <a:ln>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b="1" i="1" dirty="0" smtClean="0">
              <a:solidFill>
                <a:srgbClr val="FFFF00"/>
              </a:solidFill>
            </a:endParaRPr>
          </a:p>
          <a:p>
            <a:pPr algn="ctr"/>
            <a:r>
              <a:rPr lang="en-US" sz="4800" b="1" i="1" dirty="0" smtClean="0">
                <a:solidFill>
                  <a:srgbClr val="FFFF00"/>
                </a:solidFill>
              </a:rPr>
              <a:t>Wheel Wing Meeting 2 </a:t>
            </a:r>
          </a:p>
          <a:p>
            <a:pPr algn="ctr"/>
            <a:r>
              <a:rPr lang="en-US" sz="2800" b="1" i="1" dirty="0" smtClean="0">
                <a:solidFill>
                  <a:srgbClr val="FFFF00"/>
                </a:solidFill>
              </a:rPr>
              <a:t>28.04.2021</a:t>
            </a:r>
            <a:r>
              <a:rPr lang="en-US" sz="2800" b="1" i="1" dirty="0" smtClean="0">
                <a:solidFill>
                  <a:srgbClr val="FFFF00"/>
                </a:solidFill>
              </a:rPr>
              <a:t>, Wednesday, 06.-00-07.30 am</a:t>
            </a:r>
          </a:p>
          <a:p>
            <a:pPr algn="ctr"/>
            <a:endParaRPr lang="en-US" sz="2400" b="1" i="1" dirty="0" smtClean="0">
              <a:solidFill>
                <a:schemeClr val="bg1"/>
              </a:solidFill>
              <a:latin typeface="Arial Narrow" pitchFamily="34" charset="0"/>
            </a:endParaRPr>
          </a:p>
          <a:p>
            <a:pPr algn="ctr"/>
            <a:r>
              <a:rPr lang="en-US" sz="4000" b="1" i="1" dirty="0" smtClean="0">
                <a:solidFill>
                  <a:schemeClr val="bg1"/>
                </a:solidFill>
                <a:latin typeface="Arial Narrow" pitchFamily="34" charset="0"/>
              </a:rPr>
              <a:t>“</a:t>
            </a:r>
            <a:r>
              <a:rPr lang="en-IN" sz="3200" b="1" dirty="0" smtClean="0"/>
              <a:t>Whoever receives one such child in my name receives </a:t>
            </a:r>
            <a:r>
              <a:rPr lang="en-IN" sz="3200" b="1" dirty="0" smtClean="0"/>
              <a:t>me”</a:t>
            </a:r>
          </a:p>
          <a:p>
            <a:pPr algn="ctr"/>
            <a:r>
              <a:rPr lang="en-US" sz="3200" b="1" dirty="0" smtClean="0"/>
              <a:t>Mat 18:5</a:t>
            </a:r>
            <a:endParaRPr lang="en-IN" sz="3200" b="1" dirty="0" smtClean="0"/>
          </a:p>
          <a:p>
            <a:pPr algn="ctr"/>
            <a:endParaRPr lang="en-IN"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endParaRPr lang="en-IN" dirty="0" smtClean="0">
              <a:solidFill>
                <a:schemeClr val="bg1"/>
              </a:solidFill>
              <a:latin typeface="Arial Narrow" pitchFamily="34" charset="0"/>
            </a:endParaRPr>
          </a:p>
          <a:p>
            <a:r>
              <a:rPr lang="en-IN" dirty="0" smtClean="0">
                <a:solidFill>
                  <a:schemeClr val="bg1"/>
                </a:solidFill>
                <a:latin typeface="Arial Narrow" pitchFamily="34" charset="0"/>
              </a:rPr>
              <a:t>Let us plead mercy for our political leaders, religious leaders and ask the Lord for forgiveness. </a:t>
            </a:r>
            <a:endParaRPr lang="en-IN" dirty="0" smtClean="0">
              <a:solidFill>
                <a:schemeClr val="bg1"/>
              </a:solidFill>
              <a:latin typeface="Arial Narrow" pitchFamily="34" charset="0"/>
            </a:endParaRPr>
          </a:p>
          <a:p>
            <a:endParaRPr lang="en-US" dirty="0" smtClean="0">
              <a:solidFill>
                <a:schemeClr val="bg1"/>
              </a:solidFill>
              <a:latin typeface="Arial Narrow" pitchFamily="34" charset="0"/>
            </a:endParaRPr>
          </a:p>
          <a:p>
            <a:r>
              <a:rPr lang="en-US" dirty="0" smtClean="0">
                <a:solidFill>
                  <a:schemeClr val="bg1"/>
                </a:solidFill>
                <a:latin typeface="Arial Narrow" pitchFamily="34" charset="0"/>
              </a:rPr>
              <a:t>Let the wrath of God be removed from our nation!</a:t>
            </a:r>
          </a:p>
          <a:p>
            <a:r>
              <a:rPr lang="en-US" dirty="0" smtClean="0">
                <a:solidFill>
                  <a:schemeClr val="bg1"/>
                </a:solidFill>
                <a:latin typeface="Arial Narrow" pitchFamily="34" charset="0"/>
              </a:rPr>
              <a:t>Let our country be cleansed  by the blood of Jesus Christ!</a:t>
            </a:r>
            <a:endParaRPr lang="en-IN" dirty="0" smtClean="0">
              <a:solidFill>
                <a:schemeClr val="bg1"/>
              </a:solidFill>
              <a:latin typeface="Arial Narrow" pitchFamily="34" charset="0"/>
            </a:endParaRPr>
          </a:p>
          <a:p>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IN" b="1" dirty="0" smtClean="0">
                <a:solidFill>
                  <a:schemeClr val="bg1"/>
                </a:solidFill>
              </a:rPr>
              <a:t>Mat 18:3  and said, “Truly, I say to you, unless you turn and become like children, you will never enter the kingdom of heaven. </a:t>
            </a:r>
            <a:endParaRPr lang="en-IN" dirty="0" smtClean="0">
              <a:solidFill>
                <a:schemeClr val="bg1"/>
              </a:solidFill>
            </a:endParaRPr>
          </a:p>
          <a:p>
            <a:r>
              <a:rPr lang="en-US" dirty="0" smtClean="0">
                <a:solidFill>
                  <a:schemeClr val="bg1"/>
                </a:solidFill>
              </a:rPr>
              <a:t>Jesus stressed the importance of turning like a child here. </a:t>
            </a:r>
            <a:endParaRPr lang="en-IN" dirty="0" smtClean="0">
              <a:solidFill>
                <a:schemeClr val="bg1"/>
              </a:solidFill>
            </a:endParaRPr>
          </a:p>
          <a:p>
            <a:r>
              <a:rPr lang="en-US" dirty="0" smtClean="0">
                <a:solidFill>
                  <a:schemeClr val="bg1"/>
                </a:solidFill>
              </a:rPr>
              <a:t>What is turning  like a child?</a:t>
            </a:r>
            <a:endParaRPr lang="en-IN" dirty="0" smtClean="0">
              <a:solidFill>
                <a:schemeClr val="bg1"/>
              </a:solidFill>
            </a:endParaRPr>
          </a:p>
          <a:p>
            <a:r>
              <a:rPr lang="en-US" dirty="0" smtClean="0">
                <a:solidFill>
                  <a:schemeClr val="bg1"/>
                </a:solidFill>
              </a:rPr>
              <a:t>Is it lifelong depending on somebody for everything?</a:t>
            </a:r>
            <a:endParaRPr lang="en-IN" dirty="0" smtClean="0">
              <a:solidFill>
                <a:schemeClr val="bg1"/>
              </a:solidFill>
            </a:endParaRPr>
          </a:p>
          <a:p>
            <a:endParaRPr lang="en-IN" b="1"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N" b="1" dirty="0" smtClean="0">
                <a:solidFill>
                  <a:srgbClr val="FFFF00"/>
                </a:solidFill>
                <a:latin typeface="Arial Narrow" pitchFamily="34" charset="0"/>
              </a:rPr>
              <a:t/>
            </a:r>
            <a:br>
              <a:rPr lang="en-IN" b="1" dirty="0" smtClean="0">
                <a:solidFill>
                  <a:srgbClr val="FFFF00"/>
                </a:solidFill>
                <a:latin typeface="Arial Narrow" pitchFamily="34" charset="0"/>
              </a:rPr>
            </a:br>
            <a:endParaRPr lang="en-IN" dirty="0"/>
          </a:p>
        </p:txBody>
      </p:sp>
      <p:sp>
        <p:nvSpPr>
          <p:cNvPr id="3" name="Content Placeholder 2"/>
          <p:cNvSpPr>
            <a:spLocks noGrp="1"/>
          </p:cNvSpPr>
          <p:nvPr>
            <p:ph idx="1"/>
          </p:nvPr>
        </p:nvSpPr>
        <p:spPr>
          <a:xfrm>
            <a:off x="457200" y="533400"/>
            <a:ext cx="8229600" cy="5592763"/>
          </a:xfrm>
        </p:spPr>
        <p:txBody>
          <a:bodyPr>
            <a:noAutofit/>
          </a:bodyPr>
          <a:lstStyle/>
          <a:p>
            <a:r>
              <a:rPr lang="en-US" sz="2400" b="1" dirty="0" smtClean="0">
                <a:solidFill>
                  <a:schemeClr val="bg1"/>
                </a:solidFill>
                <a:latin typeface="Arial Narrow" pitchFamily="34" charset="0"/>
              </a:rPr>
              <a:t>In our convent life we were taught that being  obedient to a ‘Superior” lifelong is virtue to be practiced and a higher form of spirituality</a:t>
            </a:r>
            <a:r>
              <a:rPr lang="en-US" sz="2400" b="1" dirty="0" smtClean="0">
                <a:solidFill>
                  <a:schemeClr val="bg1"/>
                </a:solidFill>
                <a:latin typeface="Arial Narrow" pitchFamily="34" charset="0"/>
              </a:rPr>
              <a:t>.</a:t>
            </a:r>
          </a:p>
          <a:p>
            <a:r>
              <a:rPr lang="en-US" sz="2400" b="1" dirty="0" smtClean="0">
                <a:solidFill>
                  <a:schemeClr val="bg1"/>
                </a:solidFill>
                <a:latin typeface="Arial Narrow" pitchFamily="34" charset="0"/>
              </a:rPr>
              <a:t> </a:t>
            </a:r>
            <a:r>
              <a:rPr lang="en-US" sz="2400" b="1" dirty="0" smtClean="0">
                <a:solidFill>
                  <a:schemeClr val="bg1"/>
                </a:solidFill>
                <a:latin typeface="Arial Narrow" pitchFamily="34" charset="0"/>
              </a:rPr>
              <a:t>Even when you are asked to do something </a:t>
            </a:r>
            <a:r>
              <a:rPr lang="en-US" sz="2400" b="1" dirty="0" smtClean="0">
                <a:solidFill>
                  <a:schemeClr val="bg1"/>
                </a:solidFill>
                <a:latin typeface="Arial Narrow" pitchFamily="34" charset="0"/>
              </a:rPr>
              <a:t>against your conscience , </a:t>
            </a:r>
            <a:r>
              <a:rPr lang="en-US" sz="2400" b="1" dirty="0" smtClean="0">
                <a:solidFill>
                  <a:schemeClr val="bg1"/>
                </a:solidFill>
                <a:latin typeface="Arial Narrow" pitchFamily="34" charset="0"/>
              </a:rPr>
              <a:t>you should not  use your common sense, but always should obey the superior because even for the mistakes one does, the “Superior” will be responsible and be held punishable and not the one who does the mistake. </a:t>
            </a:r>
            <a:endParaRPr lang="en-US" sz="2400" b="1" dirty="0" smtClean="0">
              <a:solidFill>
                <a:schemeClr val="bg1"/>
              </a:solidFill>
              <a:latin typeface="Arial Narrow" pitchFamily="34" charset="0"/>
            </a:endParaRPr>
          </a:p>
          <a:p>
            <a:r>
              <a:rPr lang="en-US" sz="2400" b="1" dirty="0" smtClean="0">
                <a:solidFill>
                  <a:schemeClr val="bg1"/>
                </a:solidFill>
                <a:latin typeface="Arial Narrow" pitchFamily="34" charset="0"/>
              </a:rPr>
              <a:t>Is </a:t>
            </a:r>
            <a:r>
              <a:rPr lang="en-US" sz="2400" b="1" dirty="0" smtClean="0">
                <a:solidFill>
                  <a:schemeClr val="bg1"/>
                </a:solidFill>
                <a:latin typeface="Arial Narrow" pitchFamily="34" charset="0"/>
              </a:rPr>
              <a:t>this what Jesus meant by turning like a child? Not at all. </a:t>
            </a:r>
            <a:endParaRPr lang="en-IN" sz="2400" b="1" dirty="0" smtClean="0">
              <a:solidFill>
                <a:schemeClr val="bg1"/>
              </a:solidFill>
              <a:latin typeface="Arial Narrow" pitchFamily="34" charset="0"/>
            </a:endParaRPr>
          </a:p>
          <a:p>
            <a:r>
              <a:rPr lang="en-US" sz="2400" b="1" dirty="0" smtClean="0">
                <a:solidFill>
                  <a:schemeClr val="bg1"/>
                </a:solidFill>
                <a:latin typeface="Arial Narrow" pitchFamily="34" charset="0"/>
              </a:rPr>
              <a:t>Some parents, even after marriage of their children, may want them  to consult the  parents for everything and  get their permission every  little thing they do,  like they did  in their childhood.  Is this Jesus meant by becoming a child?</a:t>
            </a:r>
            <a:endParaRPr lang="en-IN" sz="2400" b="1" dirty="0" smtClean="0">
              <a:solidFill>
                <a:schemeClr val="bg1"/>
              </a:solidFill>
              <a:latin typeface="Arial Narrow" pitchFamily="34" charset="0"/>
            </a:endParaRPr>
          </a:p>
          <a:p>
            <a:pPr lvl="0">
              <a:buNone/>
            </a:pPr>
            <a:endParaRPr lang="en-IN" sz="2400" b="1"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bwMode="auto">
          <a:xfrm>
            <a:off x="381000" y="582223"/>
            <a:ext cx="8465150" cy="59031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smtClean="0">
                <a:solidFill>
                  <a:schemeClr val="bg1"/>
                </a:solidFill>
              </a:rPr>
              <a:t>Children do not take any decision by themselves, rather  rush to their parents with questions like </a:t>
            </a:r>
            <a:endParaRPr lang="en-IN" dirty="0" smtClean="0">
              <a:solidFill>
                <a:schemeClr val="bg1"/>
              </a:solidFill>
            </a:endParaRPr>
          </a:p>
          <a:p>
            <a:r>
              <a:rPr lang="en-US" dirty="0" smtClean="0">
                <a:solidFill>
                  <a:schemeClr val="bg1"/>
                </a:solidFill>
              </a:rPr>
              <a:t>“Can I do this”?, “Can I eat it”? etc</a:t>
            </a:r>
            <a:endParaRPr lang="en-IN" dirty="0" smtClean="0">
              <a:solidFill>
                <a:schemeClr val="bg1"/>
              </a:solidFill>
            </a:endParaRPr>
          </a:p>
          <a:p>
            <a:r>
              <a:rPr lang="en-US" dirty="0" smtClean="0">
                <a:solidFill>
                  <a:schemeClr val="bg1"/>
                </a:solidFill>
              </a:rPr>
              <a:t>Sometimes, people just to avoid taking responsibilities, behave like children.  Is this that Jesus meant by the above verse?</a:t>
            </a:r>
            <a:endParaRPr lang="en-IN" dirty="0" smtClean="0">
              <a:solidFill>
                <a:schemeClr val="bg1"/>
              </a:solidFill>
            </a:endParaRPr>
          </a:p>
          <a:p>
            <a:r>
              <a:rPr lang="en-US" dirty="0" smtClean="0">
                <a:solidFill>
                  <a:schemeClr val="bg1"/>
                </a:solidFill>
              </a:rPr>
              <a:t>No! </a:t>
            </a:r>
            <a:r>
              <a:rPr lang="en-US" dirty="0" smtClean="0">
                <a:solidFill>
                  <a:schemeClr val="bg1"/>
                </a:solidFill>
              </a:rPr>
              <a:t>Not at all. He made it very clear in the next verse.</a:t>
            </a:r>
            <a:endParaRPr lang="en-IN" dirty="0" smtClean="0">
              <a:solidFill>
                <a:schemeClr val="bg1"/>
              </a:solidFill>
            </a:endParaRPr>
          </a:p>
          <a:p>
            <a:r>
              <a:rPr lang="en-US" dirty="0" smtClean="0"/>
              <a:t> </a:t>
            </a:r>
            <a:endParaRPr lang="en-IN" dirty="0" smtClean="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u="none" strike="noStrike" cap="none" normalizeH="0" baseline="0" dirty="0" smtClean="0">
              <a:ln>
                <a:noFill/>
              </a:ln>
              <a:solidFill>
                <a:schemeClr val="accent6">
                  <a:lumMod val="60000"/>
                  <a:lumOff val="40000"/>
                </a:schemeClr>
              </a:solidFill>
              <a:effectLst/>
              <a:latin typeface="Arial Narrow"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idx="1"/>
          </p:nvPr>
        </p:nvSpPr>
        <p:spPr bwMode="auto">
          <a:xfrm>
            <a:off x="381000" y="437890"/>
            <a:ext cx="8763000" cy="55830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sz="2800" b="1" dirty="0" smtClean="0">
                <a:solidFill>
                  <a:srgbClr val="FFFF00"/>
                </a:solidFill>
                <a:latin typeface="Arial Narrow" pitchFamily="34" charset="0"/>
              </a:rPr>
              <a:t>Mat 18:4  Whoever humbles himself like this child is the greatest in the kingdom of heaven. </a:t>
            </a:r>
          </a:p>
          <a:p>
            <a:r>
              <a:rPr lang="en-US" sz="2800" b="1" dirty="0" smtClean="0">
                <a:solidFill>
                  <a:schemeClr val="bg1"/>
                </a:solidFill>
                <a:latin typeface="Arial Narrow" pitchFamily="34" charset="0"/>
              </a:rPr>
              <a:t>One who humbles himself is considered to be “child” here, and the greatest in the kingdom of heaven.</a:t>
            </a:r>
            <a:endParaRPr lang="en-IN" sz="2800" b="1" dirty="0" smtClean="0">
              <a:solidFill>
                <a:schemeClr val="bg1"/>
              </a:solidFill>
              <a:latin typeface="Arial Narrow" pitchFamily="34" charset="0"/>
            </a:endParaRPr>
          </a:p>
          <a:p>
            <a:r>
              <a:rPr lang="en-US" sz="2800" b="1" dirty="0" smtClean="0">
                <a:solidFill>
                  <a:schemeClr val="bg1"/>
                </a:solidFill>
                <a:latin typeface="Arial Narrow" pitchFamily="34" charset="0"/>
              </a:rPr>
              <a:t>When a person accepts Jesus Christ, he attains the nature and  character of Jesus. Consequently, the first </a:t>
            </a:r>
            <a:r>
              <a:rPr lang="en-US" sz="2800" b="1" dirty="0" smtClean="0">
                <a:solidFill>
                  <a:schemeClr val="bg1"/>
                </a:solidFill>
                <a:latin typeface="Arial Narrow" pitchFamily="34" charset="0"/>
              </a:rPr>
              <a:t>quality he attains  </a:t>
            </a:r>
            <a:r>
              <a:rPr lang="en-US" sz="2800" b="1" dirty="0" smtClean="0">
                <a:solidFill>
                  <a:schemeClr val="bg1"/>
                </a:solidFill>
                <a:latin typeface="Arial Narrow" pitchFamily="34" charset="0"/>
              </a:rPr>
              <a:t>is humility. </a:t>
            </a:r>
            <a:endParaRPr lang="en-IN" sz="2800" b="1" dirty="0" smtClean="0">
              <a:solidFill>
                <a:schemeClr val="bg1"/>
              </a:solidFill>
              <a:latin typeface="Arial Narrow" pitchFamily="34" charset="0"/>
            </a:endParaRPr>
          </a:p>
          <a:p>
            <a:r>
              <a:rPr lang="en-US" sz="2800" b="1" dirty="0" smtClean="0">
                <a:solidFill>
                  <a:schemeClr val="bg1"/>
                </a:solidFill>
                <a:latin typeface="Arial Narrow" pitchFamily="34" charset="0"/>
              </a:rPr>
              <a:t>The short tempered person, the aggressive person becomes humble like a child. Using this opportunity, people or the society may  exploit him. In dividing property, shares he might be cheated  and deceived.   </a:t>
            </a:r>
            <a:endParaRPr lang="en-IN" sz="2800" b="1" dirty="0" smtClean="0">
              <a:solidFill>
                <a:schemeClr val="bg1"/>
              </a:solidFill>
              <a:latin typeface="Arial Narrow"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1" i="0" u="none" strike="noStrike" cap="none" normalizeH="0" baseline="0" dirty="0" smtClean="0">
              <a:ln>
                <a:noFill/>
              </a:ln>
              <a:solidFill>
                <a:srgbClr val="FFFF00"/>
              </a:solidFill>
              <a:effectLst/>
              <a:latin typeface="Arial Narrow"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09600"/>
            <a:ext cx="8305800" cy="5486400"/>
          </a:xfrm>
        </p:spPr>
        <p:txBody>
          <a:bodyPr>
            <a:noAutofit/>
          </a:bodyPr>
          <a:lstStyle/>
          <a:p>
            <a:pPr algn="l"/>
            <a:r>
              <a:rPr lang="en-US" sz="2800" b="1" dirty="0" smtClean="0">
                <a:solidFill>
                  <a:schemeClr val="bg1"/>
                </a:solidFill>
                <a:latin typeface="Arial Narrow" pitchFamily="34" charset="0"/>
              </a:rPr>
              <a:t>Because they know for sure that even when betrayed or exploited.  he will not sue them in court and  will not claim anything for himself,  </a:t>
            </a:r>
            <a:r>
              <a:rPr lang="en-US" sz="2800" b="1" dirty="0" smtClean="0">
                <a:solidFill>
                  <a:schemeClr val="bg1"/>
                </a:solidFill>
                <a:latin typeface="Arial Narrow" pitchFamily="34" charset="0"/>
              </a:rPr>
              <a:t/>
            </a:r>
            <a:br>
              <a:rPr lang="en-US" sz="2800" b="1" dirty="0" smtClean="0">
                <a:solidFill>
                  <a:schemeClr val="bg1"/>
                </a:solidFill>
                <a:latin typeface="Arial Narrow" pitchFamily="34" charset="0"/>
              </a:rPr>
            </a:br>
            <a:r>
              <a:rPr lang="en-IN" sz="2800" b="1" dirty="0" smtClean="0">
                <a:solidFill>
                  <a:schemeClr val="bg1"/>
                </a:solidFill>
                <a:latin typeface="Arial Narrow" pitchFamily="34" charset="0"/>
              </a:rPr>
              <a:t/>
            </a:r>
            <a:br>
              <a:rPr lang="en-IN" sz="2800" b="1" dirty="0" smtClean="0">
                <a:solidFill>
                  <a:schemeClr val="bg1"/>
                </a:solidFill>
                <a:latin typeface="Arial Narrow" pitchFamily="34" charset="0"/>
              </a:rPr>
            </a:br>
            <a:r>
              <a:rPr lang="en-IN" sz="2800" b="1" dirty="0" smtClean="0">
                <a:solidFill>
                  <a:srgbClr val="FFFF00"/>
                </a:solidFill>
                <a:latin typeface="Arial Narrow" pitchFamily="34" charset="0"/>
              </a:rPr>
              <a:t>Mat 18:5  “Whoever receives one such child in my name receives me</a:t>
            </a:r>
            <a:r>
              <a:rPr lang="en-US" sz="2800" b="1" dirty="0" smtClean="0">
                <a:solidFill>
                  <a:srgbClr val="FFFF00"/>
                </a:solidFill>
                <a:latin typeface="Arial Narrow" pitchFamily="34" charset="0"/>
              </a:rPr>
              <a:t>.”</a:t>
            </a:r>
            <a:br>
              <a:rPr lang="en-US" sz="2800" b="1" dirty="0" smtClean="0">
                <a:solidFill>
                  <a:srgbClr val="FFFF00"/>
                </a:solidFill>
                <a:latin typeface="Arial Narrow" pitchFamily="34" charset="0"/>
              </a:rPr>
            </a:br>
            <a:r>
              <a:rPr lang="en-IN" sz="2800" b="1" dirty="0" smtClean="0">
                <a:solidFill>
                  <a:schemeClr val="bg1"/>
                </a:solidFill>
                <a:latin typeface="Arial Narrow" pitchFamily="34" charset="0"/>
              </a:rPr>
              <a:t/>
            </a:r>
            <a:br>
              <a:rPr lang="en-IN" sz="2800" b="1" dirty="0" smtClean="0">
                <a:solidFill>
                  <a:schemeClr val="bg1"/>
                </a:solidFill>
                <a:latin typeface="Arial Narrow" pitchFamily="34" charset="0"/>
              </a:rPr>
            </a:br>
            <a:r>
              <a:rPr lang="en-US" sz="2800" b="1" dirty="0" smtClean="0">
                <a:solidFill>
                  <a:schemeClr val="bg1"/>
                </a:solidFill>
                <a:latin typeface="Arial Narrow" pitchFamily="34" charset="0"/>
              </a:rPr>
              <a:t>Because they reflect the image of Jesus Christ.</a:t>
            </a:r>
            <a:r>
              <a:rPr lang="en-IN" sz="2800" b="1" dirty="0" smtClean="0">
                <a:solidFill>
                  <a:schemeClr val="bg1"/>
                </a:solidFill>
                <a:latin typeface="Arial Narrow" pitchFamily="34" charset="0"/>
              </a:rPr>
              <a:t/>
            </a:r>
            <a:br>
              <a:rPr lang="en-IN" sz="2800" b="1" dirty="0" smtClean="0">
                <a:solidFill>
                  <a:schemeClr val="bg1"/>
                </a:solidFill>
                <a:latin typeface="Arial Narrow" pitchFamily="34" charset="0"/>
              </a:rPr>
            </a:br>
            <a:r>
              <a:rPr lang="en-US" sz="2800" b="1" dirty="0" smtClean="0">
                <a:solidFill>
                  <a:schemeClr val="bg1"/>
                </a:solidFill>
                <a:latin typeface="Arial Narrow" pitchFamily="34" charset="0"/>
              </a:rPr>
              <a:t>Once such a change happens in a person, he becomes vulnerable to all the evils in the society. Then how can he survive in an evil society? How will his family survive? </a:t>
            </a:r>
            <a:r>
              <a:rPr lang="en-IN" sz="2800" b="1" dirty="0" smtClean="0">
                <a:solidFill>
                  <a:schemeClr val="bg1"/>
                </a:solidFill>
                <a:latin typeface="Arial Narrow" pitchFamily="34" charset="0"/>
              </a:rPr>
              <a:t/>
            </a:r>
            <a:br>
              <a:rPr lang="en-IN" sz="2800" b="1" dirty="0" smtClean="0">
                <a:solidFill>
                  <a:schemeClr val="bg1"/>
                </a:solidFill>
                <a:latin typeface="Arial Narrow" pitchFamily="34" charset="0"/>
              </a:rPr>
            </a:br>
            <a:r>
              <a:rPr lang="en-US" sz="2800" b="1" dirty="0" smtClean="0">
                <a:solidFill>
                  <a:schemeClr val="bg1"/>
                </a:solidFill>
                <a:latin typeface="Arial Narrow" pitchFamily="34" charset="0"/>
              </a:rPr>
              <a:t>What is the protection given to such people by Jesus Christ  in this world?.</a:t>
            </a:r>
            <a:r>
              <a:rPr lang="en-IN" sz="2800" b="1" dirty="0" smtClean="0">
                <a:solidFill>
                  <a:schemeClr val="bg1"/>
                </a:solidFill>
                <a:latin typeface="Arial Narrow" pitchFamily="34" charset="0"/>
              </a:rPr>
              <a:t/>
            </a:r>
            <a:br>
              <a:rPr lang="en-IN" sz="2800" b="1" dirty="0" smtClean="0">
                <a:solidFill>
                  <a:schemeClr val="bg1"/>
                </a:solidFill>
                <a:latin typeface="Arial Narrow" pitchFamily="34" charset="0"/>
              </a:rPr>
            </a:br>
            <a:r>
              <a:rPr lang="en-IN" sz="3200" dirty="0" smtClean="0">
                <a:solidFill>
                  <a:schemeClr val="bg1"/>
                </a:solidFill>
                <a:latin typeface="Arial Narrow" pitchFamily="34" charset="0"/>
              </a:rPr>
              <a:t/>
            </a:r>
            <a:br>
              <a:rPr lang="en-IN" sz="3200" dirty="0" smtClean="0">
                <a:solidFill>
                  <a:schemeClr val="bg1"/>
                </a:solidFill>
                <a:latin typeface="Arial Narrow" pitchFamily="34" charset="0"/>
              </a:rPr>
            </a:br>
            <a:endParaRPr lang="en-IN" sz="3200" dirty="0">
              <a:solidFill>
                <a:schemeClr val="bg1"/>
              </a:solidFill>
              <a:latin typeface="Arial Narrow" pitchFamily="34" charset="0"/>
            </a:endParaRPr>
          </a:p>
        </p:txBody>
      </p:sp>
      <p:sp>
        <p:nvSpPr>
          <p:cNvPr id="3" name="Content Placeholder 2"/>
          <p:cNvSpPr>
            <a:spLocks noGrp="1"/>
          </p:cNvSpPr>
          <p:nvPr>
            <p:ph idx="1"/>
          </p:nvPr>
        </p:nvSpPr>
        <p:spPr>
          <a:xfrm>
            <a:off x="457200" y="5562600"/>
            <a:ext cx="8229600" cy="563563"/>
          </a:xfrm>
        </p:spPr>
        <p:txBody>
          <a:bodyPr>
            <a:normAutofit lnSpcReduction="10000"/>
          </a:bodyPr>
          <a:lstStyle/>
          <a:p>
            <a:pPr>
              <a:buNone/>
            </a:pPr>
            <a:r>
              <a:rPr lang="en-IN" dirty="0" smtClean="0">
                <a:solidFill>
                  <a:srgbClr val="FFFF00"/>
                </a:solidFill>
                <a:latin typeface="Arial Narrow" pitchFamily="34" charset="0"/>
              </a:rPr>
              <a:t>	</a:t>
            </a: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IN" dirty="0"/>
          </a:p>
        </p:txBody>
      </p:sp>
      <p:sp>
        <p:nvSpPr>
          <p:cNvPr id="7" name="Text Placeholder 6"/>
          <p:cNvSpPr>
            <a:spLocks noGrp="1"/>
          </p:cNvSpPr>
          <p:nvPr>
            <p:ph idx="1"/>
          </p:nvPr>
        </p:nvSpPr>
        <p:spPr/>
        <p:txBody>
          <a:bodyPr>
            <a:normAutofit fontScale="92500"/>
          </a:bodyPr>
          <a:lstStyle/>
          <a:p>
            <a:r>
              <a:rPr lang="en-US" sz="3600" b="1" dirty="0" smtClean="0">
                <a:solidFill>
                  <a:schemeClr val="bg1"/>
                </a:solidFill>
                <a:latin typeface="Arial Narrow" pitchFamily="34" charset="0"/>
              </a:rPr>
              <a:t>The next verse comes  to his rescue.  </a:t>
            </a:r>
            <a:endParaRPr lang="en-US" sz="3600" b="1" dirty="0" smtClean="0">
              <a:solidFill>
                <a:schemeClr val="bg1"/>
              </a:solidFill>
              <a:latin typeface="Arial Narrow" pitchFamily="34" charset="0"/>
            </a:endParaRPr>
          </a:p>
          <a:p>
            <a:r>
              <a:rPr lang="en-US" sz="3600" b="1" dirty="0" smtClean="0">
                <a:solidFill>
                  <a:schemeClr val="bg1"/>
                </a:solidFill>
                <a:latin typeface="Arial Narrow" pitchFamily="34" charset="0"/>
              </a:rPr>
              <a:t>If </a:t>
            </a:r>
            <a:r>
              <a:rPr lang="en-US" sz="3600" b="1" dirty="0" smtClean="0">
                <a:solidFill>
                  <a:schemeClr val="bg1"/>
                </a:solidFill>
                <a:latin typeface="Arial Narrow" pitchFamily="34" charset="0"/>
              </a:rPr>
              <a:t>anyone tries to deceive, exploit, manipulate, and to rob  such a person, of his due rights in a society, family or in the country, the Lord Himself will take action against that person and his condition will be worse than  fastening a millstone around his neck and drowning in the depth of the sea. </a:t>
            </a:r>
            <a:endParaRPr lang="en-IN" sz="3600" b="1" dirty="0" smtClean="0">
              <a:solidFill>
                <a:schemeClr val="bg1"/>
              </a:solidFill>
              <a:latin typeface="Arial Narrow" pitchFamily="34" charset="0"/>
            </a:endParaRPr>
          </a:p>
          <a:p>
            <a:endParaRPr lang="en-IN" sz="3600" dirty="0" smtClean="0"/>
          </a:p>
          <a:p>
            <a:endParaRPr lang="en-IN" sz="3600" b="1"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229600" cy="5257800"/>
          </a:xfrm>
        </p:spPr>
        <p:txBody>
          <a:bodyPr>
            <a:normAutofit/>
          </a:bodyPr>
          <a:lstStyle/>
          <a:p>
            <a:r>
              <a:rPr lang="en-IN" sz="3600" b="1" dirty="0" smtClean="0">
                <a:solidFill>
                  <a:schemeClr val="bg1"/>
                </a:solidFill>
              </a:rPr>
              <a:t>Mat 18:6  but whoever causes one of these little ones who believe in me to sin, it would be better for him to have a great millstone fastened around his neck and to be drowned in the depth of the sea. </a:t>
            </a:r>
            <a:endParaRPr lang="en-IN" sz="3600" dirty="0" smtClean="0">
              <a:solidFill>
                <a:schemeClr val="bg1"/>
              </a:solidFill>
            </a:endParaRPr>
          </a:p>
          <a:p>
            <a:r>
              <a:rPr lang="en-IN" sz="3600" dirty="0" smtClean="0">
                <a:solidFill>
                  <a:schemeClr val="bg1"/>
                </a:solidFill>
              </a:rPr>
              <a:t>Today, in our nation, the condition of the </a:t>
            </a:r>
            <a:r>
              <a:rPr lang="en-IN" sz="3600" dirty="0" smtClean="0">
                <a:solidFill>
                  <a:schemeClr val="bg1"/>
                </a:solidFill>
              </a:rPr>
              <a:t>those who exploits the children of God is </a:t>
            </a:r>
            <a:r>
              <a:rPr lang="en-IN" sz="3600" dirty="0" smtClean="0">
                <a:solidFill>
                  <a:schemeClr val="bg1"/>
                </a:solidFill>
              </a:rPr>
              <a:t>the same. </a:t>
            </a:r>
          </a:p>
          <a:p>
            <a:endParaRPr lang="en-US" sz="3600" b="1" dirty="0" smtClean="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r>
              <a:rPr lang="en-IN" b="1" dirty="0" smtClean="0">
                <a:solidFill>
                  <a:schemeClr val="bg1"/>
                </a:solidFill>
                <a:latin typeface="Arial Narrow" pitchFamily="34" charset="0"/>
              </a:rPr>
              <a:t>Christians are minority. The nature of Christians are obvious ; they never react when they are persecuted, they do not retort when their due rights are taken away. It is just because they reflect the humble nature of their Master Jesus Christ who offered Himself for sufferings and an unjust death on the cross</a:t>
            </a:r>
            <a:r>
              <a:rPr lang="en-IN" b="1" dirty="0" smtClean="0">
                <a:solidFill>
                  <a:schemeClr val="bg1"/>
                </a:solidFill>
                <a:latin typeface="Arial Narrow" pitchFamily="34" charset="0"/>
              </a:rPr>
              <a:t>.</a:t>
            </a:r>
          </a:p>
          <a:p>
            <a:r>
              <a:rPr lang="en-IN" b="1" dirty="0" smtClean="0">
                <a:solidFill>
                  <a:schemeClr val="bg1"/>
                </a:solidFill>
                <a:latin typeface="Arial Narrow" pitchFamily="34" charset="0"/>
              </a:rPr>
              <a:t> </a:t>
            </a:r>
            <a:endParaRPr lang="en-IN" b="1" dirty="0" smtClean="0">
              <a:solidFill>
                <a:schemeClr val="bg1"/>
              </a:solidFill>
              <a:latin typeface="Arial Narrow" pitchFamily="34" charset="0"/>
            </a:endParaRPr>
          </a:p>
          <a:p>
            <a:r>
              <a:rPr lang="en-IN" b="1" dirty="0" smtClean="0">
                <a:solidFill>
                  <a:schemeClr val="bg1"/>
                </a:solidFill>
                <a:latin typeface="Arial Narrow" pitchFamily="34" charset="0"/>
              </a:rPr>
              <a:t>Taking advantage of this situation, if anybody thinks of looting them, exploiting them and  think of  undermining  their rights and discriminating  them,  Christians may not retort but the above verse will judge the persecutors. The judgement of verse Mat 18:6 will come upon them.  </a:t>
            </a:r>
          </a:p>
          <a:p>
            <a:endParaRPr lang="en-IN" b="1" dirty="0" smtClean="0">
              <a:solidFill>
                <a:srgbClr val="FFFF00"/>
              </a:solidFill>
              <a:latin typeface="Arial Narrow" pitchFamily="34" charset="0"/>
            </a:endParaRPr>
          </a:p>
          <a:p>
            <a:endParaRPr lang="en-IN" b="1" dirty="0">
              <a:solidFill>
                <a:srgbClr val="FFFF00"/>
              </a:solidFill>
              <a:latin typeface="Arial Narrow"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4961</TotalTime>
  <Words>490</Words>
  <Application>Microsoft Office PowerPoint</Application>
  <PresentationFormat>On-screen Show (4:3)</PresentationFormat>
  <Paragraphs>38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 </vt:lpstr>
      <vt:lpstr>Slide 4</vt:lpstr>
      <vt:lpstr>Slide 5</vt:lpstr>
      <vt:lpstr>Because they know for sure that even when betrayed or exploited.  he will not sue them in court and  will not claim anything for himself,    Mat 18:5  “Whoever receives one such child in my name receives me.”  Because they reflect the image of Jesus Christ. Once such a change happens in a person, he becomes vulnerable to all the evils in the society. Then how can he survive in an evil society? How will his family survive?  What is the protection given to such people by Jesus Christ  in this world?.  </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196</cp:revision>
  <dcterms:created xsi:type="dcterms:W3CDTF">2010-06-08T01:36:57Z</dcterms:created>
  <dcterms:modified xsi:type="dcterms:W3CDTF">2021-04-27T19:07:46Z</dcterms:modified>
</cp:coreProperties>
</file>