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582" r:id="rId2"/>
    <p:sldId id="619" r:id="rId3"/>
    <p:sldId id="605" r:id="rId4"/>
    <p:sldId id="621" r:id="rId5"/>
    <p:sldId id="613" r:id="rId6"/>
    <p:sldId id="622" r:id="rId7"/>
    <p:sldId id="611" r:id="rId8"/>
    <p:sldId id="620" r:id="rId9"/>
    <p:sldId id="612" r:id="rId10"/>
    <p:sldId id="606" r:id="rId11"/>
    <p:sldId id="623" r:id="rId12"/>
    <p:sldId id="608" r:id="rId13"/>
    <p:sldId id="624" r:id="rId14"/>
    <p:sldId id="614" r:id="rId15"/>
    <p:sldId id="60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p:scale>
          <a:sx n="70" d="100"/>
          <a:sy n="70" d="100"/>
        </p:scale>
        <p:origin x="-1080" y="-84"/>
      </p:cViewPr>
      <p:guideLst>
        <p:guide orient="horz" pos="2160"/>
        <p:guide pos="2880"/>
      </p:guideLst>
    </p:cSldViewPr>
  </p:slideViewPr>
  <p:outlineViewPr>
    <p:cViewPr>
      <p:scale>
        <a:sx n="33" d="100"/>
        <a:sy n="33" d="100"/>
      </p:scale>
      <p:origin x="0" y="571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EB6277-3D01-4DD2-AD48-BFE97C6A6299}" type="datetimeFigureOut">
              <a:rPr lang="en-IN" smtClean="0"/>
              <a:pPr/>
              <a:t>24-02-2021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88D936-5238-4364-847D-76E1C6C6183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B61E9-2B6B-4AF9-98E3-D3F8A8AD7F76}"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B61E9-2B6B-4AF9-98E3-D3F8A8AD7F76}" type="datetimeFigureOut">
              <a:rPr lang="en-US" smtClean="0"/>
              <a:pPr/>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9B61E9-2B6B-4AF9-98E3-D3F8A8AD7F76}"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9B61E9-2B6B-4AF9-98E3-D3F8A8AD7F76}" type="datetimeFigureOut">
              <a:rPr lang="en-US" smtClean="0"/>
              <a:pPr/>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9B61E9-2B6B-4AF9-98E3-D3F8A8AD7F76}" type="datetimeFigureOut">
              <a:rPr lang="en-US" smtClean="0"/>
              <a:pPr/>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B61E9-2B6B-4AF9-98E3-D3F8A8AD7F76}" type="datetimeFigureOut">
              <a:rPr lang="en-US" smtClean="0"/>
              <a:pPr/>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B61E9-2B6B-4AF9-98E3-D3F8A8AD7F76}"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B61E9-2B6B-4AF9-98E3-D3F8A8AD7F76}" type="datetimeFigureOut">
              <a:rPr lang="en-US" smtClean="0"/>
              <a:pPr/>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E1467-0B5C-4216-BAD4-B48C6D0A8D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9B61E9-2B6B-4AF9-98E3-D3F8A8AD7F76}" type="datetimeFigureOut">
              <a:rPr lang="en-US" smtClean="0"/>
              <a:pPr/>
              <a:t>2/24/2021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E1467-0B5C-4216-BAD4-B48C6D0A8D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152400" y="152400"/>
            <a:ext cx="8839200" cy="6553200"/>
          </a:xfrm>
        </p:spPr>
        <p:txBody>
          <a:bodyPr/>
          <a:lstStyle/>
          <a:p>
            <a:pPr eaLnBrk="1" hangingPunct="1"/>
            <a:endParaRPr lang="en-US" sz="5400" b="1" i="1" u="sng" dirty="0" smtClean="0">
              <a:solidFill>
                <a:schemeClr val="bg1"/>
              </a:solidFill>
            </a:endParaRPr>
          </a:p>
          <a:p>
            <a:pPr eaLnBrk="1" hangingPunct="1"/>
            <a:endParaRPr lang="en-US" sz="5400" b="1" i="1" u="sng" dirty="0" smtClean="0">
              <a:solidFill>
                <a:schemeClr val="bg1"/>
              </a:solidFill>
            </a:endParaRPr>
          </a:p>
        </p:txBody>
      </p:sp>
      <p:sp>
        <p:nvSpPr>
          <p:cNvPr id="3" name="Oval 2"/>
          <p:cNvSpPr/>
          <p:nvPr/>
        </p:nvSpPr>
        <p:spPr>
          <a:xfrm>
            <a:off x="228600" y="533400"/>
            <a:ext cx="8610600" cy="5715000"/>
          </a:xfrm>
          <a:prstGeom prst="ellipse">
            <a:avLst/>
          </a:prstGeom>
          <a:solidFill>
            <a:srgbClr val="00B0F0"/>
          </a:solidFill>
          <a:ln>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b="1" i="1" dirty="0" smtClean="0">
              <a:solidFill>
                <a:srgbClr val="FFFF00"/>
              </a:solidFill>
            </a:endParaRPr>
          </a:p>
          <a:p>
            <a:pPr algn="ctr"/>
            <a:r>
              <a:rPr lang="en-US" sz="4800" b="1" i="1" dirty="0" smtClean="0">
                <a:solidFill>
                  <a:srgbClr val="FFFF00"/>
                </a:solidFill>
              </a:rPr>
              <a:t>Conference prayer for Regional Coordinators,  </a:t>
            </a:r>
          </a:p>
          <a:p>
            <a:pPr algn="ctr"/>
            <a:r>
              <a:rPr lang="en-US" sz="2800" b="1" i="1" dirty="0" smtClean="0">
                <a:solidFill>
                  <a:srgbClr val="FFFF00"/>
                </a:solidFill>
              </a:rPr>
              <a:t>24.02.2021</a:t>
            </a:r>
            <a:r>
              <a:rPr lang="en-US" sz="2800" b="1" i="1" dirty="0" smtClean="0">
                <a:solidFill>
                  <a:srgbClr val="FFFF00"/>
                </a:solidFill>
              </a:rPr>
              <a:t>, Wednesday, 06.-00-07.30 am</a:t>
            </a:r>
          </a:p>
          <a:p>
            <a:pPr algn="ctr"/>
            <a:endParaRPr lang="en-US" sz="2400" b="1" i="1" dirty="0" smtClean="0">
              <a:solidFill>
                <a:schemeClr val="bg1"/>
              </a:solidFill>
              <a:latin typeface="Arial Narrow" pitchFamily="34" charset="0"/>
            </a:endParaRPr>
          </a:p>
          <a:p>
            <a:pPr algn="ctr"/>
            <a:r>
              <a:rPr lang="en-US" sz="4000" b="1" i="1" dirty="0" smtClean="0">
                <a:solidFill>
                  <a:schemeClr val="bg1"/>
                </a:solidFill>
                <a:latin typeface="Arial Narrow" pitchFamily="34" charset="0"/>
              </a:rPr>
              <a:t>“</a:t>
            </a:r>
            <a:r>
              <a:rPr lang="en-IN" sz="3200" b="1" dirty="0" smtClean="0"/>
              <a:t>Well done, good and faithful servant. </a:t>
            </a:r>
            <a:r>
              <a:rPr lang="en-IN" sz="3200" b="1" dirty="0" smtClean="0"/>
              <a:t>“</a:t>
            </a:r>
            <a:r>
              <a:rPr lang="en-IN" sz="3200" b="1" dirty="0" smtClean="0"/>
              <a:t> Mat 25:21</a:t>
            </a:r>
            <a:endParaRPr lang="en-IN"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1143000"/>
          </a:xfrm>
        </p:spPr>
        <p:txBody>
          <a:bodyPr>
            <a:normAutofit/>
          </a:bodyPr>
          <a:lstStyle/>
          <a:p>
            <a:r>
              <a:rPr lang="en-US" sz="4000" b="1" dirty="0" smtClean="0">
                <a:solidFill>
                  <a:schemeClr val="bg1"/>
                </a:solidFill>
                <a:latin typeface="Arial Narrow" pitchFamily="34" charset="0"/>
              </a:rPr>
              <a:t>.</a:t>
            </a:r>
            <a:endParaRPr lang="en-IN" sz="4000" b="1" dirty="0">
              <a:solidFill>
                <a:schemeClr val="bg1"/>
              </a:solidFill>
              <a:latin typeface="Arial Narrow" pitchFamily="34" charset="0"/>
            </a:endParaRPr>
          </a:p>
        </p:txBody>
      </p:sp>
      <p:sp>
        <p:nvSpPr>
          <p:cNvPr id="3" name="Content Placeholder 2"/>
          <p:cNvSpPr>
            <a:spLocks noGrp="1"/>
          </p:cNvSpPr>
          <p:nvPr>
            <p:ph idx="1"/>
          </p:nvPr>
        </p:nvSpPr>
        <p:spPr>
          <a:xfrm>
            <a:off x="457200" y="457200"/>
            <a:ext cx="8229600" cy="6019800"/>
          </a:xfrm>
        </p:spPr>
        <p:txBody>
          <a:bodyPr>
            <a:normAutofit fontScale="92500"/>
          </a:bodyPr>
          <a:lstStyle/>
          <a:p>
            <a:r>
              <a:rPr lang="en-IN" b="1" dirty="0" smtClean="0">
                <a:solidFill>
                  <a:srgbClr val="FFFF00"/>
                </a:solidFill>
                <a:latin typeface="Arial Narrow" pitchFamily="34" charset="0"/>
              </a:rPr>
              <a:t>The lazy servant   failed to take up responsibility/risk of investing </a:t>
            </a:r>
            <a:r>
              <a:rPr lang="en-IN" b="1" dirty="0" smtClean="0">
                <a:solidFill>
                  <a:srgbClr val="FFFF00"/>
                </a:solidFill>
                <a:latin typeface="Arial Narrow" pitchFamily="34" charset="0"/>
              </a:rPr>
              <a:t>&amp;  </a:t>
            </a:r>
            <a:r>
              <a:rPr lang="en-IN" b="1" dirty="0" smtClean="0">
                <a:solidFill>
                  <a:srgbClr val="FFFF00"/>
                </a:solidFill>
                <a:latin typeface="Arial Narrow" pitchFamily="34" charset="0"/>
              </a:rPr>
              <a:t>multiplying the talent given to him.  </a:t>
            </a:r>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99</a:t>
            </a:r>
            <a:r>
              <a:rPr lang="en-IN" b="1" dirty="0" smtClean="0">
                <a:solidFill>
                  <a:srgbClr val="FFFF00"/>
                </a:solidFill>
                <a:latin typeface="Arial Narrow" pitchFamily="34" charset="0"/>
              </a:rPr>
              <a:t>% of the Christians in the world today do nothing or </a:t>
            </a:r>
            <a:r>
              <a:rPr lang="en-IN" b="1" dirty="0" smtClean="0">
                <a:solidFill>
                  <a:srgbClr val="FFFF00"/>
                </a:solidFill>
                <a:latin typeface="Arial Narrow" pitchFamily="34" charset="0"/>
              </a:rPr>
              <a:t> </a:t>
            </a:r>
            <a:r>
              <a:rPr lang="en-IN" b="1" dirty="0" smtClean="0">
                <a:solidFill>
                  <a:srgbClr val="FFFF00"/>
                </a:solidFill>
                <a:latin typeface="Arial Narrow" pitchFamily="34" charset="0"/>
              </a:rPr>
              <a:t>little </a:t>
            </a:r>
            <a:r>
              <a:rPr lang="en-IN" b="1" dirty="0" smtClean="0">
                <a:solidFill>
                  <a:srgbClr val="FFFF00"/>
                </a:solidFill>
                <a:latin typeface="Arial Narrow" pitchFamily="34" charset="0"/>
              </a:rPr>
              <a:t> in   </a:t>
            </a:r>
            <a:r>
              <a:rPr lang="en-IN" b="1" dirty="0" err="1" smtClean="0">
                <a:solidFill>
                  <a:srgbClr val="FFFF00"/>
                </a:solidFill>
                <a:latin typeface="Arial Narrow" pitchFamily="34" charset="0"/>
              </a:rPr>
              <a:t>discipling</a:t>
            </a:r>
            <a:r>
              <a:rPr lang="en-IN" b="1" dirty="0" smtClean="0">
                <a:solidFill>
                  <a:srgbClr val="FFFF00"/>
                </a:solidFill>
                <a:latin typeface="Arial Narrow" pitchFamily="34" charset="0"/>
              </a:rPr>
              <a:t>, </a:t>
            </a:r>
            <a:r>
              <a:rPr lang="en-IN" b="1" dirty="0" smtClean="0">
                <a:solidFill>
                  <a:srgbClr val="FFFF00"/>
                </a:solidFill>
                <a:latin typeface="Arial Narrow" pitchFamily="34" charset="0"/>
              </a:rPr>
              <a:t>(making disciples for Jesus) because </a:t>
            </a:r>
            <a:r>
              <a:rPr lang="en-IN" b="1" dirty="0" err="1" smtClean="0">
                <a:solidFill>
                  <a:srgbClr val="FFFF00"/>
                </a:solidFill>
                <a:latin typeface="Arial Narrow" pitchFamily="34" charset="0"/>
              </a:rPr>
              <a:t>satan</a:t>
            </a:r>
            <a:r>
              <a:rPr lang="en-IN" b="1" dirty="0" smtClean="0">
                <a:solidFill>
                  <a:srgbClr val="FFFF00"/>
                </a:solidFill>
                <a:latin typeface="Arial Narrow" pitchFamily="34" charset="0"/>
              </a:rPr>
              <a:t> has created fear in them. They  believe in  the deceptions of </a:t>
            </a:r>
            <a:r>
              <a:rPr lang="en-IN" b="1" dirty="0" err="1" smtClean="0">
                <a:solidFill>
                  <a:srgbClr val="FFFF00"/>
                </a:solidFill>
                <a:latin typeface="Arial Narrow" pitchFamily="34" charset="0"/>
              </a:rPr>
              <a:t>satan</a:t>
            </a:r>
            <a:r>
              <a:rPr lang="en-IN" b="1" dirty="0" smtClean="0">
                <a:solidFill>
                  <a:srgbClr val="FFFF00"/>
                </a:solidFill>
                <a:latin typeface="Arial Narrow" pitchFamily="34" charset="0"/>
              </a:rPr>
              <a:t>, </a:t>
            </a:r>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“Evangelizing is not for you,  it is the duty of Pastors, Evangelists, Prophets, et. . They will see to it</a:t>
            </a:r>
            <a:r>
              <a:rPr lang="en-IN" b="1" dirty="0" smtClean="0">
                <a:solidFill>
                  <a:srgbClr val="FFFF00"/>
                </a:solidFill>
                <a:latin typeface="Arial Narrow" pitchFamily="34" charset="0"/>
              </a:rPr>
              <a:t>.” </a:t>
            </a:r>
          </a:p>
          <a:p>
            <a:endParaRPr lang="en-IN" b="1" dirty="0" smtClean="0">
              <a:solidFill>
                <a:srgbClr val="FFFF00"/>
              </a:solidFill>
              <a:latin typeface="Arial Narrow" pitchFamily="34" charset="0"/>
            </a:endParaRPr>
          </a:p>
          <a:p>
            <a:pPr lvl="0">
              <a:buNone/>
            </a:pPr>
            <a:endParaRPr lang="en-IN" b="1" dirty="0" smtClean="0">
              <a:solidFill>
                <a:srgbClr val="FFFF00"/>
              </a:solidFill>
              <a:latin typeface="Arial Narrow" pitchFamily="34" charset="0"/>
            </a:endParaRPr>
          </a:p>
          <a:p>
            <a:endParaRPr lang="en-US" b="1" dirty="0" smtClean="0">
              <a:solidFill>
                <a:srgbClr val="FFFF00"/>
              </a:solidFill>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IN" b="1" dirty="0" smtClean="0">
                <a:solidFill>
                  <a:srgbClr val="FFFF00"/>
                </a:solidFill>
                <a:latin typeface="Arial Narrow" pitchFamily="34" charset="0"/>
              </a:rPr>
              <a:t>The Army of Jesus soldiers have to take this as a challenge break this culture. </a:t>
            </a:r>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That </a:t>
            </a:r>
            <a:r>
              <a:rPr lang="en-IN" b="1" dirty="0" smtClean="0">
                <a:solidFill>
                  <a:srgbClr val="FFFF00"/>
                </a:solidFill>
                <a:latin typeface="Arial Narrow" pitchFamily="34" charset="0"/>
              </a:rPr>
              <a:t>is why we are called “Army” and “Soldiers”.  There is no separate category of priesthood  needed  for this. Each believer is a prophet, shepherd, miracle worker, healer etc. </a:t>
            </a:r>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(Testimony of the new Troop Church “Lord is my Shepherd” started on 21.2.2021)</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r>
              <a:rPr lang="en-IN" sz="3600" b="1" dirty="0" smtClean="0">
                <a:solidFill>
                  <a:schemeClr val="bg1"/>
                </a:solidFill>
                <a:latin typeface="Arial Narrow" pitchFamily="34" charset="0"/>
              </a:rPr>
              <a:t>I learned one thing. The Lord is raising valiant warriors in India. They are not seen in public at all. They do not appear in any visible forum  of the Church, even Troop Church. The Lord might  bring  them .unexpectedly to the stage one day like  “Paul changed Saul”. Paul who was persecuting the Apostles, after knowing Christ, outdid Peter and other Apostles. </a:t>
            </a:r>
            <a:endParaRPr lang="en-IN" sz="3600" b="1" dirty="0" smtClean="0">
              <a:solidFill>
                <a:schemeClr val="bg1"/>
              </a:solidFill>
              <a:latin typeface="Arial Narrow" pitchFamily="34" charset="0"/>
            </a:endParaRPr>
          </a:p>
          <a:p>
            <a:endParaRPr lang="en-IN" sz="3600" b="1" dirty="0" smtClean="0">
              <a:solidFill>
                <a:schemeClr val="bg1"/>
              </a:solidFill>
              <a:latin typeface="Arial Narrow" pitchFamily="34" charset="0"/>
            </a:endParaRPr>
          </a:p>
          <a:p>
            <a:endParaRPr lang="en-US" sz="3600" b="1" dirty="0" smtClean="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10000"/>
          </a:bodyPr>
          <a:lstStyle/>
          <a:p>
            <a:r>
              <a:rPr lang="en-IN" b="1" dirty="0" smtClean="0">
                <a:solidFill>
                  <a:schemeClr val="bg1"/>
                </a:solidFill>
                <a:latin typeface="Arial Narrow" pitchFamily="34" charset="0"/>
              </a:rPr>
              <a:t>We are in a race. Those who join  late will be extremists and they will overtake the slow </a:t>
            </a:r>
            <a:r>
              <a:rPr lang="en-IN" b="1" dirty="0" smtClean="0">
                <a:solidFill>
                  <a:schemeClr val="bg1"/>
                </a:solidFill>
                <a:latin typeface="Arial Narrow" pitchFamily="34" charset="0"/>
              </a:rPr>
              <a:t>runners. </a:t>
            </a:r>
          </a:p>
          <a:p>
            <a:endParaRPr lang="en-IN" b="1" dirty="0" smtClean="0">
              <a:solidFill>
                <a:schemeClr val="bg1"/>
              </a:solidFill>
              <a:latin typeface="Arial Narrow" pitchFamily="34" charset="0"/>
            </a:endParaRPr>
          </a:p>
          <a:p>
            <a:r>
              <a:rPr lang="en-IN" b="1" dirty="0" smtClean="0">
                <a:solidFill>
                  <a:schemeClr val="bg1"/>
                </a:solidFill>
                <a:latin typeface="Arial Narrow" pitchFamily="34" charset="0"/>
              </a:rPr>
              <a:t>There </a:t>
            </a:r>
            <a:r>
              <a:rPr lang="en-IN" b="1" dirty="0" smtClean="0">
                <a:solidFill>
                  <a:schemeClr val="bg1"/>
                </a:solidFill>
                <a:latin typeface="Arial Narrow" pitchFamily="34" charset="0"/>
              </a:rPr>
              <a:t>is no guarantee   who will win or who will be first.  One who runs faster  win the race.  Let’s keep up the spirit and be on fire!  Go on accommodating new people who are energetic,  enthusiastic and  spirit filled. </a:t>
            </a:r>
            <a:endParaRPr lang="en-IN" b="1" dirty="0" smtClean="0">
              <a:solidFill>
                <a:schemeClr val="bg1"/>
              </a:solidFill>
              <a:latin typeface="Arial Narrow" pitchFamily="34" charset="0"/>
            </a:endParaRPr>
          </a:p>
          <a:p>
            <a:endParaRPr lang="en-IN" b="1" dirty="0" smtClean="0">
              <a:solidFill>
                <a:schemeClr val="bg1"/>
              </a:solidFill>
              <a:latin typeface="Arial Narrow" pitchFamily="34" charset="0"/>
            </a:endParaRPr>
          </a:p>
          <a:p>
            <a:r>
              <a:rPr lang="en-IN" b="1" dirty="0" smtClean="0">
                <a:solidFill>
                  <a:schemeClr val="bg1"/>
                </a:solidFill>
                <a:latin typeface="Arial Narrow" pitchFamily="34" charset="0"/>
              </a:rPr>
              <a:t>When </a:t>
            </a:r>
            <a:r>
              <a:rPr lang="en-IN" b="1" dirty="0" smtClean="0">
                <a:solidFill>
                  <a:schemeClr val="bg1"/>
                </a:solidFill>
                <a:latin typeface="Arial Narrow" pitchFamily="34" charset="0"/>
              </a:rPr>
              <a:t>somebody grows cold, Jesus the Commander raises a substitute  and replaces them.  We  should give way to the Holy Spirit to act. We </a:t>
            </a:r>
            <a:r>
              <a:rPr lang="en-IN" b="1" dirty="0" smtClean="0">
                <a:solidFill>
                  <a:schemeClr val="bg1"/>
                </a:solidFill>
                <a:latin typeface="Arial Narrow" pitchFamily="34" charset="0"/>
              </a:rPr>
              <a:t>cannot  </a:t>
            </a:r>
            <a:r>
              <a:rPr lang="en-IN" b="1" dirty="0" smtClean="0">
                <a:solidFill>
                  <a:schemeClr val="bg1"/>
                </a:solidFill>
                <a:latin typeface="Arial Narrow" pitchFamily="34" charset="0"/>
              </a:rPr>
              <a:t>be a respecter of persons.  Let’s keep up with the pace  of  the Holy Spirit.</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IN" b="1" dirty="0" smtClean="0">
                <a:solidFill>
                  <a:srgbClr val="FFFF00"/>
                </a:solidFill>
                <a:latin typeface="Arial Narrow" pitchFamily="34" charset="0"/>
              </a:rPr>
              <a:t>(Madurai experience</a:t>
            </a:r>
            <a:r>
              <a:rPr lang="en-IN" b="1" dirty="0" smtClean="0">
                <a:solidFill>
                  <a:srgbClr val="FFFF00"/>
                </a:solidFill>
                <a:latin typeface="Arial Narrow" pitchFamily="34" charset="0"/>
              </a:rPr>
              <a:t>)</a:t>
            </a:r>
          </a:p>
          <a:p>
            <a:r>
              <a:rPr lang="en-IN" b="1" dirty="0" smtClean="0">
                <a:solidFill>
                  <a:srgbClr val="FFFF00"/>
                </a:solidFill>
                <a:latin typeface="Arial Narrow" pitchFamily="34" charset="0"/>
              </a:rPr>
              <a:t>While </a:t>
            </a:r>
            <a:r>
              <a:rPr lang="en-IN" b="1" dirty="0" smtClean="0">
                <a:solidFill>
                  <a:srgbClr val="FFFF00"/>
                </a:solidFill>
                <a:latin typeface="Arial Narrow" pitchFamily="34" charset="0"/>
              </a:rPr>
              <a:t>praying for the people who were coming one after the other getting appointments, the Lord asked me a question</a:t>
            </a:r>
            <a:r>
              <a:rPr lang="en-IN" b="1" dirty="0" smtClean="0">
                <a:solidFill>
                  <a:srgbClr val="FFFF00"/>
                </a:solidFill>
                <a:latin typeface="Arial Narrow" pitchFamily="34" charset="0"/>
              </a:rPr>
              <a:t>,</a:t>
            </a: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 </a:t>
            </a:r>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“Why are you dragging   crowds to me? Ask them if they are ready  to commit themselves in building my </a:t>
            </a:r>
            <a:r>
              <a:rPr lang="en-IN" b="1" dirty="0" smtClean="0">
                <a:solidFill>
                  <a:srgbClr val="FFFF00"/>
                </a:solidFill>
                <a:latin typeface="Arial Narrow" pitchFamily="34" charset="0"/>
              </a:rPr>
              <a:t>Kingdom”</a:t>
            </a:r>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pPr>
              <a:buNone/>
            </a:pPr>
            <a:r>
              <a:rPr lang="en-IN" b="1" dirty="0" smtClean="0">
                <a:solidFill>
                  <a:srgbClr val="FFFF00"/>
                </a:solidFill>
                <a:latin typeface="Arial Narrow" pitchFamily="34" charset="0"/>
              </a:rPr>
              <a:t> </a:t>
            </a:r>
          </a:p>
          <a:p>
            <a:pPr>
              <a:buNone/>
            </a:pPr>
            <a:endParaRPr lang="en-US" sz="3200" b="1" dirty="0" smtClean="0">
              <a:solidFill>
                <a:srgbClr val="FFFF00"/>
              </a:solidFill>
              <a:latin typeface="Arial Narrow"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248400"/>
          </a:xfrm>
        </p:spPr>
        <p:txBody>
          <a:bodyPr>
            <a:normAutofit fontScale="62500" lnSpcReduction="20000"/>
          </a:bodyPr>
          <a:lstStyle/>
          <a:p>
            <a:endParaRPr lang="en-IN" b="1" dirty="0" smtClean="0">
              <a:solidFill>
                <a:srgbClr val="FFFF00"/>
              </a:solidFill>
              <a:latin typeface="Arial Narrow" pitchFamily="34" charset="0"/>
            </a:endParaRPr>
          </a:p>
          <a:p>
            <a:pPr>
              <a:buNone/>
            </a:pPr>
            <a:r>
              <a:rPr lang="en-IN" b="1" dirty="0" smtClean="0">
                <a:solidFill>
                  <a:srgbClr val="FFFF00"/>
                </a:solidFill>
                <a:latin typeface="Arial Narrow" pitchFamily="34" charset="0"/>
              </a:rPr>
              <a:t>	</a:t>
            </a:r>
            <a:r>
              <a:rPr lang="en-IN" sz="4500" b="1" dirty="0" smtClean="0">
                <a:solidFill>
                  <a:srgbClr val="FFFF00"/>
                </a:solidFill>
                <a:latin typeface="Arial Narrow" pitchFamily="34" charset="0"/>
              </a:rPr>
              <a:t>After </a:t>
            </a:r>
            <a:r>
              <a:rPr lang="en-IN" sz="4500" b="1" dirty="0" smtClean="0">
                <a:solidFill>
                  <a:srgbClr val="FFFF00"/>
                </a:solidFill>
                <a:latin typeface="Arial Narrow" pitchFamily="34" charset="0"/>
              </a:rPr>
              <a:t>7.2.2021, I came to a decision. I am sharing this with you too. </a:t>
            </a:r>
            <a:endParaRPr lang="en-IN" sz="4500" b="1" dirty="0" smtClean="0">
              <a:solidFill>
                <a:srgbClr val="FFFF00"/>
              </a:solidFill>
              <a:latin typeface="Arial Narrow" pitchFamily="34" charset="0"/>
            </a:endParaRPr>
          </a:p>
          <a:p>
            <a:pPr>
              <a:buNone/>
            </a:pPr>
            <a:endParaRPr lang="en-IN" sz="4500" b="1" dirty="0" smtClean="0">
              <a:solidFill>
                <a:srgbClr val="FFFF00"/>
              </a:solidFill>
              <a:latin typeface="Arial Narrow" pitchFamily="34" charset="0"/>
            </a:endParaRPr>
          </a:p>
          <a:p>
            <a:r>
              <a:rPr lang="en-IN" sz="4500" b="1" dirty="0" smtClean="0">
                <a:solidFill>
                  <a:srgbClr val="FFFF00"/>
                </a:solidFill>
                <a:latin typeface="Arial Narrow" pitchFamily="34" charset="0"/>
              </a:rPr>
              <a:t>While  attending Troop Church, Gift School, BFF, and  any other training, if they are not willing to take up  commitment as SMP, SMLA,  shadow </a:t>
            </a:r>
            <a:r>
              <a:rPr lang="en-IN" sz="4500" b="1" dirty="0" err="1" smtClean="0">
                <a:solidFill>
                  <a:srgbClr val="FFFF00"/>
                </a:solidFill>
                <a:latin typeface="Arial Narrow" pitchFamily="34" charset="0"/>
              </a:rPr>
              <a:t>Mandal</a:t>
            </a:r>
            <a:r>
              <a:rPr lang="en-IN" sz="4500" b="1" dirty="0" smtClean="0">
                <a:solidFill>
                  <a:srgbClr val="FFFF00"/>
                </a:solidFill>
                <a:latin typeface="Arial Narrow" pitchFamily="34" charset="0"/>
              </a:rPr>
              <a:t>, Block, </a:t>
            </a:r>
            <a:r>
              <a:rPr lang="en-IN" sz="4500" b="1" dirty="0" err="1" smtClean="0">
                <a:solidFill>
                  <a:srgbClr val="FFFF00"/>
                </a:solidFill>
                <a:latin typeface="Arial Narrow" pitchFamily="34" charset="0"/>
              </a:rPr>
              <a:t>Taluk</a:t>
            </a:r>
            <a:r>
              <a:rPr lang="en-IN" sz="4500" b="1" dirty="0" smtClean="0">
                <a:solidFill>
                  <a:srgbClr val="FFFF00"/>
                </a:solidFill>
                <a:latin typeface="Arial Narrow" pitchFamily="34" charset="0"/>
              </a:rPr>
              <a:t>, </a:t>
            </a:r>
            <a:r>
              <a:rPr lang="en-IN" sz="4500" b="1" dirty="0" err="1" smtClean="0">
                <a:solidFill>
                  <a:srgbClr val="FFFF00"/>
                </a:solidFill>
                <a:latin typeface="Arial Narrow" pitchFamily="34" charset="0"/>
              </a:rPr>
              <a:t>Panchayat</a:t>
            </a:r>
            <a:r>
              <a:rPr lang="en-IN" sz="4500" b="1" dirty="0" smtClean="0">
                <a:solidFill>
                  <a:srgbClr val="FFFF00"/>
                </a:solidFill>
                <a:latin typeface="Arial Narrow" pitchFamily="34" charset="0"/>
              </a:rPr>
              <a:t>, Ward Leaders, and bring Jesus’ Government in it, it is a waste. </a:t>
            </a:r>
            <a:r>
              <a:rPr lang="en-IN" sz="4500" b="1" dirty="0" smtClean="0">
                <a:solidFill>
                  <a:srgbClr val="FFFF00"/>
                </a:solidFill>
                <a:latin typeface="Arial Narrow" pitchFamily="34" charset="0"/>
              </a:rPr>
              <a:t>Let us convey this message to them.</a:t>
            </a:r>
          </a:p>
          <a:p>
            <a:endParaRPr lang="en-IN" sz="4500" b="1" dirty="0" smtClean="0">
              <a:solidFill>
                <a:srgbClr val="FFFF00"/>
              </a:solidFill>
              <a:latin typeface="Arial Narrow" pitchFamily="34" charset="0"/>
            </a:endParaRPr>
          </a:p>
          <a:p>
            <a:r>
              <a:rPr lang="en-IN" sz="4500" b="1" dirty="0" smtClean="0">
                <a:solidFill>
                  <a:srgbClr val="FFFF00"/>
                </a:solidFill>
                <a:latin typeface="Arial Narrow" pitchFamily="34" charset="0"/>
              </a:rPr>
              <a:t>Tell </a:t>
            </a:r>
            <a:r>
              <a:rPr lang="en-IN" sz="4500" b="1" dirty="0" smtClean="0">
                <a:solidFill>
                  <a:srgbClr val="FFFF00"/>
                </a:solidFill>
                <a:latin typeface="Arial Narrow" pitchFamily="34" charset="0"/>
              </a:rPr>
              <a:t>them bluntly there is no guarantee of their sustaining  </a:t>
            </a:r>
            <a:r>
              <a:rPr lang="en-IN" sz="4500" b="1" dirty="0" smtClean="0">
                <a:solidFill>
                  <a:srgbClr val="FFFF00"/>
                </a:solidFill>
                <a:latin typeface="Arial Narrow" pitchFamily="34" charset="0"/>
              </a:rPr>
              <a:t>the heavenly </a:t>
            </a:r>
            <a:r>
              <a:rPr lang="en-IN" sz="4500" b="1" dirty="0" smtClean="0">
                <a:solidFill>
                  <a:srgbClr val="FFFF00"/>
                </a:solidFill>
                <a:latin typeface="Arial Narrow" pitchFamily="34" charset="0"/>
              </a:rPr>
              <a:t>gifts and blessings bestowed on them, if they don’t become  Master Builders (1 </a:t>
            </a:r>
            <a:r>
              <a:rPr lang="en-IN" sz="4500" b="1" dirty="0" err="1" smtClean="0">
                <a:solidFill>
                  <a:srgbClr val="FFFF00"/>
                </a:solidFill>
                <a:latin typeface="Arial Narrow" pitchFamily="34" charset="0"/>
              </a:rPr>
              <a:t>Cor</a:t>
            </a:r>
            <a:r>
              <a:rPr lang="en-IN" sz="4500" b="1" dirty="0" smtClean="0">
                <a:solidFill>
                  <a:srgbClr val="FFFF00"/>
                </a:solidFill>
                <a:latin typeface="Arial Narrow" pitchFamily="34" charset="0"/>
              </a:rPr>
              <a:t> 3:10) of the Kingdom in their area. . Let the love of Christ push us forward. </a:t>
            </a:r>
          </a:p>
          <a:p>
            <a:pPr lvl="0">
              <a:buNone/>
            </a:pPr>
            <a:endParaRPr lang="en-IN" sz="3800" b="1" dirty="0" smtClean="0">
              <a:solidFill>
                <a:srgbClr val="FFFF00"/>
              </a:solidFill>
              <a:latin typeface="Arial Narrow" pitchFamily="34" charset="0"/>
            </a:endParaRPr>
          </a:p>
          <a:p>
            <a:pPr>
              <a:buNone/>
            </a:pPr>
            <a:r>
              <a:rPr lang="en-IN" sz="3800" b="1" dirty="0" smtClean="0">
                <a:solidFill>
                  <a:srgbClr val="FFFF00"/>
                </a:solidFill>
                <a:latin typeface="Arial Narrow" pitchFamily="34" charset="0"/>
              </a:rPr>
              <a:t>	</a:t>
            </a:r>
          </a:p>
          <a:p>
            <a:pPr lvl="0"/>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endParaRPr lang="en-IN" b="1" dirty="0">
              <a:solidFill>
                <a:srgbClr val="FFFF00"/>
              </a:solidFill>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b="1" dirty="0" smtClean="0">
                <a:solidFill>
                  <a:srgbClr val="FFFF00"/>
                </a:solidFill>
                <a:latin typeface="Arial Narrow" pitchFamily="34" charset="0"/>
              </a:rPr>
              <a:t/>
            </a:r>
            <a:br>
              <a:rPr lang="en-IN" b="1" dirty="0" smtClean="0">
                <a:solidFill>
                  <a:srgbClr val="FFFF00"/>
                </a:solidFill>
                <a:latin typeface="Arial Narrow" pitchFamily="34" charset="0"/>
              </a:rPr>
            </a:br>
            <a:endParaRPr lang="en-IN" dirty="0"/>
          </a:p>
        </p:txBody>
      </p:sp>
      <p:sp>
        <p:nvSpPr>
          <p:cNvPr id="3" name="Content Placeholder 2"/>
          <p:cNvSpPr>
            <a:spLocks noGrp="1"/>
          </p:cNvSpPr>
          <p:nvPr>
            <p:ph idx="1"/>
          </p:nvPr>
        </p:nvSpPr>
        <p:spPr>
          <a:xfrm>
            <a:off x="457200" y="533400"/>
            <a:ext cx="8229600" cy="5592763"/>
          </a:xfrm>
        </p:spPr>
        <p:txBody>
          <a:bodyPr>
            <a:normAutofit/>
          </a:bodyPr>
          <a:lstStyle/>
          <a:p>
            <a:r>
              <a:rPr lang="en-IN" b="1" dirty="0" smtClean="0">
                <a:solidFill>
                  <a:schemeClr val="bg1"/>
                </a:solidFill>
                <a:latin typeface="Arial Narrow" pitchFamily="34" charset="0"/>
              </a:rPr>
              <a:t>Mat </a:t>
            </a:r>
            <a:r>
              <a:rPr lang="en-IN" b="1" dirty="0" smtClean="0">
                <a:solidFill>
                  <a:schemeClr val="bg1"/>
                </a:solidFill>
                <a:latin typeface="Arial Narrow" pitchFamily="34" charset="0"/>
              </a:rPr>
              <a:t>25:21  His master said to him, ‘Well done, good and faithful servant. You have been faithful over a little; I will set you over much. Enter into the joy of your master.’ </a:t>
            </a:r>
            <a:endParaRPr lang="en-IN" b="1" dirty="0" smtClean="0">
              <a:solidFill>
                <a:schemeClr val="bg1"/>
              </a:solidFill>
              <a:latin typeface="Arial Narrow" pitchFamily="34" charset="0"/>
            </a:endParaRP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Each one of us have been entrusted with various kinds of talents and gifts. All these are to be used in building the Kingdom of heaven on earth.</a:t>
            </a:r>
          </a:p>
          <a:p>
            <a:pPr lvl="0">
              <a:buNone/>
            </a:pPr>
            <a:endParaRPr lang="en-IN" b="1"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idx="1"/>
          </p:nvPr>
        </p:nvSpPr>
        <p:spPr bwMode="auto">
          <a:xfrm>
            <a:off x="457200" y="-535751"/>
            <a:ext cx="8382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4400"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4400" b="1" dirty="0" smtClean="0">
              <a:solidFill>
                <a:srgbClr val="FFFF00"/>
              </a:solidFill>
              <a:latin typeface="Arial Narrow"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rPr>
              <a:t>We all know that we have a book written for us in heaven.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rPr>
              <a:t>In proportion to the  plans and projects written in it, from the day we are born on this earth, blessings,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FFFF00"/>
                </a:solidFill>
                <a:effectLst/>
                <a:latin typeface="Arial Narrow" pitchFamily="34" charset="0"/>
                <a:ea typeface="Calibri" pitchFamily="34" charset="0"/>
                <a:cs typeface="Times New Roman" pitchFamily="18" charset="0"/>
              </a:rPr>
              <a:t>that is,  heavenly  resources are  released for you on earth.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FFFF00"/>
              </a:solidFill>
              <a:effectLst/>
              <a:latin typeface="Arial Narrow"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0" lvl="0" indent="0" eaLnBrk="0" fontAlgn="base" hangingPunct="0">
              <a:spcBef>
                <a:spcPct val="0"/>
              </a:spcBef>
              <a:spcAft>
                <a:spcPct val="0"/>
              </a:spcAft>
              <a:buNone/>
            </a:pPr>
            <a:r>
              <a:rPr lang="en-US" b="1" dirty="0" smtClean="0">
                <a:solidFill>
                  <a:srgbClr val="FFFF00"/>
                </a:solidFill>
                <a:latin typeface="Arial Narrow" pitchFamily="34" charset="0"/>
                <a:ea typeface="Calibri" pitchFamily="34" charset="0"/>
                <a:cs typeface="Times New Roman" pitchFamily="18" charset="0"/>
              </a:rPr>
              <a:t>This can be compared to a secular Government Project , for </a:t>
            </a:r>
            <a:r>
              <a:rPr lang="en-US" b="1" dirty="0" err="1" smtClean="0">
                <a:solidFill>
                  <a:srgbClr val="FFFF00"/>
                </a:solidFill>
                <a:latin typeface="Arial Narrow" pitchFamily="34" charset="0"/>
                <a:ea typeface="Calibri" pitchFamily="34" charset="0"/>
                <a:cs typeface="Times New Roman" pitchFamily="18" charset="0"/>
              </a:rPr>
              <a:t>eg</a:t>
            </a:r>
            <a:r>
              <a:rPr lang="en-US" b="1" dirty="0" smtClean="0">
                <a:solidFill>
                  <a:srgbClr val="FFFF00"/>
                </a:solidFill>
                <a:latin typeface="Arial Narrow" pitchFamily="34" charset="0"/>
                <a:ea typeface="Calibri" pitchFamily="34" charset="0"/>
                <a:cs typeface="Times New Roman" pitchFamily="18" charset="0"/>
              </a:rPr>
              <a:t>. Constructing  a bridge. </a:t>
            </a:r>
            <a:endParaRPr lang="en-US" sz="2000" b="1" dirty="0" smtClean="0">
              <a:solidFill>
                <a:srgbClr val="FFFF00"/>
              </a:solidFill>
              <a:latin typeface="Arial Narrow" pitchFamily="34" charset="0"/>
              <a:cs typeface="Arial" pitchFamily="34" charset="0"/>
            </a:endParaRPr>
          </a:p>
          <a:p>
            <a:pPr marL="0" lvl="0" indent="0" eaLnBrk="0" fontAlgn="base" hangingPunct="0">
              <a:spcBef>
                <a:spcPct val="0"/>
              </a:spcBef>
              <a:spcAft>
                <a:spcPct val="0"/>
              </a:spcAft>
              <a:buNone/>
            </a:pPr>
            <a:endParaRPr lang="en-US" b="1" dirty="0" smtClean="0">
              <a:solidFill>
                <a:srgbClr val="FFFF00"/>
              </a:solidFill>
              <a:latin typeface="Arial Narrow" pitchFamily="34" charset="0"/>
              <a:ea typeface="Calibri" pitchFamily="34" charset="0"/>
              <a:cs typeface="Times New Roman" pitchFamily="18" charset="0"/>
            </a:endParaRPr>
          </a:p>
          <a:p>
            <a:pPr marL="0" lvl="0" indent="0" eaLnBrk="0" fontAlgn="base" hangingPunct="0">
              <a:spcBef>
                <a:spcPct val="0"/>
              </a:spcBef>
              <a:spcAft>
                <a:spcPct val="0"/>
              </a:spcAft>
              <a:buNone/>
            </a:pPr>
            <a:r>
              <a:rPr lang="en-US" b="1" dirty="0" smtClean="0">
                <a:solidFill>
                  <a:srgbClr val="FFFF00"/>
                </a:solidFill>
                <a:latin typeface="Arial Narrow" pitchFamily="34" charset="0"/>
                <a:ea typeface="Calibri" pitchFamily="34" charset="0"/>
                <a:cs typeface="Times New Roman" pitchFamily="18" charset="0"/>
              </a:rPr>
              <a:t>The </a:t>
            </a:r>
            <a:r>
              <a:rPr lang="en-US" b="1" dirty="0" smtClean="0">
                <a:solidFill>
                  <a:srgbClr val="FFFF00"/>
                </a:solidFill>
                <a:latin typeface="Arial Narrow" pitchFamily="34" charset="0"/>
                <a:ea typeface="Calibri" pitchFamily="34" charset="0"/>
                <a:cs typeface="Times New Roman" pitchFamily="18" charset="0"/>
              </a:rPr>
              <a:t>draft model of the project will be prepared first. After getting the approval, as the work proceeds funds will be released</a:t>
            </a:r>
          </a:p>
          <a:p>
            <a:pPr marL="0" lvl="0" indent="0" eaLnBrk="0" fontAlgn="base" hangingPunct="0">
              <a:spcBef>
                <a:spcPct val="0"/>
              </a:spcBef>
              <a:spcAft>
                <a:spcPct val="0"/>
              </a:spcAft>
              <a:buNone/>
            </a:pPr>
            <a:r>
              <a:rPr lang="en-US" b="1" dirty="0" smtClean="0">
                <a:solidFill>
                  <a:srgbClr val="FFFF00"/>
                </a:solidFill>
                <a:latin typeface="Arial Narrow" pitchFamily="34" charset="0"/>
                <a:ea typeface="Calibri" pitchFamily="34" charset="0"/>
                <a:cs typeface="Times New Roman" pitchFamily="18" charset="0"/>
              </a:rPr>
              <a:t> in installments . </a:t>
            </a:r>
            <a:endParaRPr lang="en-US" b="1" dirty="0" smtClean="0">
              <a:solidFill>
                <a:srgbClr val="FFFF00"/>
              </a:solidFill>
              <a:latin typeface="Arial Narrow" pitchFamily="34" charset="0"/>
              <a:ea typeface="Calibri" pitchFamily="34" charset="0"/>
              <a:cs typeface="Times New Roman" pitchFamily="18" charset="0"/>
            </a:endParaRPr>
          </a:p>
          <a:p>
            <a:pPr marL="0" lvl="0" indent="0" eaLnBrk="0" fontAlgn="base" hangingPunct="0">
              <a:spcBef>
                <a:spcPct val="0"/>
              </a:spcBef>
              <a:spcAft>
                <a:spcPct val="0"/>
              </a:spcAft>
              <a:buNone/>
            </a:pPr>
            <a:endParaRPr lang="en-US" b="1" dirty="0" smtClean="0">
              <a:solidFill>
                <a:srgbClr val="FFFF00"/>
              </a:solidFill>
              <a:latin typeface="Arial Narrow" pitchFamily="34" charset="0"/>
              <a:ea typeface="Calibri" pitchFamily="34" charset="0"/>
              <a:cs typeface="Times New Roman" pitchFamily="18" charset="0"/>
            </a:endParaRPr>
          </a:p>
          <a:p>
            <a:pPr marL="0" lvl="0" indent="0" eaLnBrk="0" fontAlgn="base" hangingPunct="0">
              <a:spcBef>
                <a:spcPct val="0"/>
              </a:spcBef>
              <a:spcAft>
                <a:spcPct val="0"/>
              </a:spcAft>
              <a:buNone/>
            </a:pPr>
            <a:r>
              <a:rPr lang="en-US" b="1" dirty="0" smtClean="0">
                <a:solidFill>
                  <a:srgbClr val="FFFF00"/>
                </a:solidFill>
                <a:latin typeface="Arial Narrow" pitchFamily="34" charset="0"/>
                <a:ea typeface="Calibri" pitchFamily="34" charset="0"/>
                <a:cs typeface="Times New Roman" pitchFamily="18" charset="0"/>
              </a:rPr>
              <a:t>Audited account report  will be submitted  before releasing the next installment. </a:t>
            </a:r>
            <a:endParaRPr lang="en-US" sz="4800" b="1" dirty="0" smtClean="0">
              <a:solidFill>
                <a:srgbClr val="FFFF00"/>
              </a:solidFill>
              <a:latin typeface="Arial Narrow" pitchFamily="34" charset="0"/>
              <a:cs typeface="Arial" pitchFamily="34" charset="0"/>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a:buNone/>
            </a:pPr>
            <a:r>
              <a:rPr lang="en-IN" sz="4000" b="1" dirty="0" smtClean="0">
                <a:solidFill>
                  <a:srgbClr val="FFFF00"/>
                </a:solidFill>
                <a:latin typeface="Arial Narrow" pitchFamily="34" charset="0"/>
              </a:rPr>
              <a:t>	In </a:t>
            </a:r>
            <a:r>
              <a:rPr lang="en-IN" sz="4000" b="1" dirty="0" smtClean="0">
                <a:solidFill>
                  <a:srgbClr val="FFFF00"/>
                </a:solidFill>
                <a:latin typeface="Arial Narrow" pitchFamily="34" charset="0"/>
              </a:rPr>
              <a:t>our </a:t>
            </a:r>
            <a:r>
              <a:rPr lang="en-IN" sz="4000" b="1" dirty="0" smtClean="0">
                <a:solidFill>
                  <a:srgbClr val="FFFF00"/>
                </a:solidFill>
                <a:latin typeface="Arial Narrow" pitchFamily="34" charset="0"/>
              </a:rPr>
              <a:t>lives,</a:t>
            </a:r>
          </a:p>
          <a:p>
            <a:pPr>
              <a:buNone/>
            </a:pPr>
            <a:r>
              <a:rPr lang="en-IN" sz="4000" b="1" dirty="0" smtClean="0">
                <a:solidFill>
                  <a:srgbClr val="FFFF00"/>
                </a:solidFill>
                <a:latin typeface="Arial Narrow" pitchFamily="34" charset="0"/>
              </a:rPr>
              <a:t>    </a:t>
            </a:r>
          </a:p>
          <a:p>
            <a:pPr>
              <a:buNone/>
            </a:pPr>
            <a:r>
              <a:rPr lang="en-IN" sz="4000" b="1" dirty="0" smtClean="0">
                <a:solidFill>
                  <a:srgbClr val="FFFF00"/>
                </a:solidFill>
                <a:latin typeface="Arial Narrow" pitchFamily="34" charset="0"/>
              </a:rPr>
              <a:t>	</a:t>
            </a:r>
            <a:r>
              <a:rPr lang="en-IN" sz="4000" b="1" dirty="0" smtClean="0">
                <a:solidFill>
                  <a:srgbClr val="FFFF00"/>
                </a:solidFill>
                <a:latin typeface="Arial Narrow" pitchFamily="34" charset="0"/>
              </a:rPr>
              <a:t>The </a:t>
            </a:r>
            <a:r>
              <a:rPr lang="en-IN" sz="4000" b="1" dirty="0" smtClean="0">
                <a:solidFill>
                  <a:srgbClr val="FFFF00"/>
                </a:solidFill>
                <a:latin typeface="Arial Narrow" pitchFamily="34" charset="0"/>
              </a:rPr>
              <a:t>blessings we have received from God, </a:t>
            </a:r>
            <a:br>
              <a:rPr lang="en-IN" sz="4000" b="1" dirty="0" smtClean="0">
                <a:solidFill>
                  <a:srgbClr val="FFFF00"/>
                </a:solidFill>
                <a:latin typeface="Arial Narrow" pitchFamily="34" charset="0"/>
              </a:rPr>
            </a:br>
            <a:r>
              <a:rPr lang="en-IN" sz="4000" b="1" dirty="0" smtClean="0">
                <a:solidFill>
                  <a:srgbClr val="FFFF00"/>
                </a:solidFill>
                <a:latin typeface="Arial Narrow" pitchFamily="34" charset="0"/>
              </a:rPr>
              <a:t>Our life, family, education, knowledge, profession, skills, the finance  we earn, our  contacts, our associations, etc </a:t>
            </a:r>
            <a:r>
              <a:rPr lang="en-IN" sz="4000" b="1" dirty="0" err="1" smtClean="0">
                <a:solidFill>
                  <a:srgbClr val="FFFF00"/>
                </a:solidFill>
                <a:latin typeface="Arial Narrow" pitchFamily="34" charset="0"/>
              </a:rPr>
              <a:t>etc</a:t>
            </a:r>
            <a:r>
              <a:rPr lang="en-IN" sz="4000" b="1" dirty="0" smtClean="0">
                <a:solidFill>
                  <a:srgbClr val="FFFF00"/>
                </a:solidFill>
                <a:latin typeface="Arial Narrow" pitchFamily="34" charset="0"/>
              </a:rPr>
              <a:t>.. are given to </a:t>
            </a:r>
            <a:r>
              <a:rPr lang="en-IN" sz="4000" b="1" dirty="0" smtClean="0">
                <a:solidFill>
                  <a:srgbClr val="FFFF00"/>
                </a:solidFill>
                <a:latin typeface="Arial Narrow" pitchFamily="34" charset="0"/>
              </a:rPr>
              <a:t>us  </a:t>
            </a:r>
            <a:r>
              <a:rPr lang="en-IN" sz="4000" b="1" dirty="0" smtClean="0">
                <a:solidFill>
                  <a:srgbClr val="FFFF00"/>
                </a:solidFill>
                <a:latin typeface="Arial Narrow" pitchFamily="34" charset="0"/>
              </a:rPr>
              <a:t>only for  one purpose. </a:t>
            </a:r>
          </a:p>
          <a:p>
            <a:pPr>
              <a:buNone/>
            </a:pPr>
            <a:r>
              <a:rPr lang="en-IN" sz="4000" b="1" dirty="0" smtClean="0">
                <a:solidFill>
                  <a:srgbClr val="FFFF00"/>
                </a:solidFill>
                <a:latin typeface="Arial Narrow" pitchFamily="34" charset="0"/>
              </a:rPr>
              <a:t/>
            </a:r>
            <a:br>
              <a:rPr lang="en-IN" sz="4000" b="1" dirty="0" smtClean="0">
                <a:solidFill>
                  <a:srgbClr val="FFFF00"/>
                </a:solidFill>
                <a:latin typeface="Arial Narrow" pitchFamily="34" charset="0"/>
              </a:rPr>
            </a:br>
            <a:r>
              <a:rPr lang="en-IN" sz="5100" b="1" dirty="0" smtClean="0">
                <a:solidFill>
                  <a:schemeClr val="accent6">
                    <a:lumMod val="60000"/>
                    <a:lumOff val="40000"/>
                  </a:schemeClr>
                </a:solidFill>
                <a:latin typeface="Arial Narrow" pitchFamily="34" charset="0"/>
              </a:rPr>
              <a:t>To fulfil the exact plan of God which is written in  my </a:t>
            </a:r>
            <a:r>
              <a:rPr lang="en-IN" sz="5100" b="1" dirty="0" smtClean="0">
                <a:solidFill>
                  <a:schemeClr val="accent6">
                    <a:lumMod val="60000"/>
                    <a:lumOff val="40000"/>
                  </a:schemeClr>
                </a:solidFill>
                <a:latin typeface="Arial Narrow" pitchFamily="34" charset="0"/>
              </a:rPr>
              <a:t>Book  in </a:t>
            </a:r>
            <a:r>
              <a:rPr lang="en-IN" sz="5100" b="1" dirty="0" smtClean="0">
                <a:solidFill>
                  <a:schemeClr val="accent6">
                    <a:lumMod val="60000"/>
                    <a:lumOff val="40000"/>
                  </a:schemeClr>
                </a:solidFill>
                <a:latin typeface="Arial Narrow" pitchFamily="34" charset="0"/>
              </a:rPr>
              <a:t>Heaven. </a:t>
            </a:r>
            <a:endParaRPr lang="en-IN" sz="4000" b="1" dirty="0" smtClean="0">
              <a:solidFill>
                <a:schemeClr val="accent6">
                  <a:lumMod val="60000"/>
                  <a:lumOff val="40000"/>
                </a:schemeClr>
              </a:solidFill>
              <a:latin typeface="Arial Narrow" pitchFamily="34" charset="0"/>
            </a:endParaRPr>
          </a:p>
          <a:p>
            <a:pPr>
              <a:buNone/>
            </a:pPr>
            <a:endParaRPr lang="en-IN" sz="4000" b="1" dirty="0" smtClean="0">
              <a:solidFill>
                <a:srgbClr val="FFFF00"/>
              </a:solidFill>
              <a:latin typeface="Arial Narrow" pitchFamily="34" charset="0"/>
            </a:endParaRPr>
          </a:p>
          <a:p>
            <a:pPr>
              <a:buNone/>
            </a:pPr>
            <a:r>
              <a:rPr lang="en-IN" sz="4000" b="1" dirty="0" smtClean="0">
                <a:solidFill>
                  <a:srgbClr val="FFFF00"/>
                </a:solidFill>
                <a:latin typeface="Arial Narrow" pitchFamily="34" charset="0"/>
              </a:rPr>
              <a:t>	</a:t>
            </a:r>
            <a:endParaRPr lang="en-IN" b="1" dirty="0">
              <a:solidFill>
                <a:srgbClr val="FFFF00"/>
              </a:solidFill>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IN" b="1" dirty="0" smtClean="0">
                <a:solidFill>
                  <a:srgbClr val="FFFF00"/>
                </a:solidFill>
                <a:latin typeface="Arial Narrow" pitchFamily="34" charset="0"/>
              </a:rPr>
              <a:t>As you grow in age and in the fellowship of the Holy Spirit, it is your duty to bring down those plans to the earth and  execute them.   </a:t>
            </a:r>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 </a:t>
            </a:r>
            <a:r>
              <a:rPr lang="en-IN" b="1" dirty="0" smtClean="0">
                <a:solidFill>
                  <a:srgbClr val="FFFF00"/>
                </a:solidFill>
                <a:latin typeface="Arial Narrow" pitchFamily="34" charset="0"/>
              </a:rPr>
              <a:t>As you </a:t>
            </a:r>
            <a:r>
              <a:rPr lang="en-IN" b="1" dirty="0" smtClean="0">
                <a:solidFill>
                  <a:srgbClr val="FFFF00"/>
                </a:solidFill>
                <a:latin typeface="Arial Narrow" pitchFamily="34" charset="0"/>
              </a:rPr>
              <a:t>plunge into it,  </a:t>
            </a:r>
            <a:r>
              <a:rPr lang="en-IN" b="1" dirty="0" smtClean="0">
                <a:solidFill>
                  <a:srgbClr val="FFFF00"/>
                </a:solidFill>
                <a:latin typeface="Arial Narrow" pitchFamily="34" charset="0"/>
              </a:rPr>
              <a:t>the heavenly blessings needed  will be released on instalment basis. As we  advance steadily and systematically in executing these plans on earth, more resources,  kept for  the consecutive instalments will be released.</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IN" b="1" dirty="0" smtClean="0">
                <a:solidFill>
                  <a:srgbClr val="FFFF00"/>
                </a:solidFill>
                <a:latin typeface="Arial Narrow" pitchFamily="34" charset="0"/>
              </a:rPr>
              <a:t>	</a:t>
            </a:r>
            <a:endParaRPr lang="en-IN" b="1" dirty="0" smtClean="0">
              <a:solidFill>
                <a:srgbClr val="FFFF00"/>
              </a:solidFill>
              <a:latin typeface="Arial Narrow" pitchFamily="34" charset="0"/>
            </a:endParaRPr>
          </a:p>
          <a:p>
            <a:pPr>
              <a:buNone/>
            </a:pPr>
            <a:r>
              <a:rPr lang="en-IN" b="1" dirty="0" smtClean="0">
                <a:solidFill>
                  <a:srgbClr val="FFFF00"/>
                </a:solidFill>
                <a:latin typeface="Arial Narrow" pitchFamily="34" charset="0"/>
              </a:rPr>
              <a:t>	</a:t>
            </a:r>
            <a:r>
              <a:rPr lang="en-IN" b="1" dirty="0" smtClean="0">
                <a:solidFill>
                  <a:srgbClr val="FFFF00"/>
                </a:solidFill>
                <a:latin typeface="Arial Narrow" pitchFamily="34" charset="0"/>
              </a:rPr>
              <a:t> A</a:t>
            </a:r>
            <a:r>
              <a:rPr lang="en-IN" sz="4000" b="1" dirty="0" smtClean="0">
                <a:solidFill>
                  <a:srgbClr val="FFFF00"/>
                </a:solidFill>
                <a:latin typeface="Arial Narrow" pitchFamily="34" charset="0"/>
              </a:rPr>
              <a:t>ccountability  </a:t>
            </a:r>
            <a:r>
              <a:rPr lang="en-IN" sz="4000" b="1" dirty="0" smtClean="0">
                <a:solidFill>
                  <a:srgbClr val="FFFF00"/>
                </a:solidFill>
                <a:latin typeface="Arial Narrow" pitchFamily="34" charset="0"/>
              </a:rPr>
              <a:t>also will be checked. Submitting an  audited report </a:t>
            </a:r>
            <a:r>
              <a:rPr lang="en-IN" sz="4000" b="1" dirty="0" smtClean="0">
                <a:solidFill>
                  <a:srgbClr val="FFFF00"/>
                </a:solidFill>
                <a:latin typeface="Arial Narrow" pitchFamily="34" charset="0"/>
              </a:rPr>
              <a:t>about  </a:t>
            </a:r>
            <a:r>
              <a:rPr lang="en-IN" sz="4000" b="1" dirty="0" smtClean="0">
                <a:solidFill>
                  <a:srgbClr val="FFFF00"/>
                </a:solidFill>
                <a:latin typeface="Arial Narrow" pitchFamily="34" charset="0"/>
              </a:rPr>
              <a:t>the previous instalment, is required for releasing the next instalment. . </a:t>
            </a:r>
            <a:endParaRPr lang="en-IN" sz="4000" b="1" dirty="0" smtClean="0">
              <a:solidFill>
                <a:srgbClr val="FFFF00"/>
              </a:solidFill>
              <a:latin typeface="Arial Narrow" pitchFamily="34" charset="0"/>
            </a:endParaRPr>
          </a:p>
          <a:p>
            <a:pPr>
              <a:buNone/>
            </a:pPr>
            <a:endParaRPr lang="en-IN" b="1" dirty="0" smtClean="0">
              <a:solidFill>
                <a:srgbClr val="FFFF00"/>
              </a:solidFill>
              <a:latin typeface="Arial Narrow" pitchFamily="34" charset="0"/>
            </a:endParaRPr>
          </a:p>
          <a:p>
            <a:pPr>
              <a:buNone/>
            </a:pPr>
            <a:r>
              <a:rPr lang="en-IN" b="1" dirty="0" smtClean="0">
                <a:solidFill>
                  <a:srgbClr val="FFFF00"/>
                </a:solidFill>
                <a:latin typeface="Arial Narrow" pitchFamily="34" charset="0"/>
              </a:rPr>
              <a:t>	</a:t>
            </a:r>
            <a:endParaRPr lang="en-IN" b="1" dirty="0" smtClean="0">
              <a:solidFill>
                <a:srgbClr val="FFFF00"/>
              </a:solidFill>
              <a:latin typeface="Arial Narrow" pitchFamily="34" charset="0"/>
            </a:endParaRPr>
          </a:p>
          <a:p>
            <a:pPr>
              <a:buNone/>
            </a:pPr>
            <a:endParaRPr lang="en-IN" b="1" dirty="0">
              <a:solidFill>
                <a:schemeClr val="accent6">
                  <a:lumMod val="60000"/>
                  <a:lumOff val="40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IN" b="1" dirty="0" smtClean="0">
                <a:solidFill>
                  <a:srgbClr val="FFFF00"/>
                </a:solidFill>
                <a:latin typeface="Arial Narrow" pitchFamily="34" charset="0"/>
              </a:rPr>
              <a:t>i.e. Since we are “sent out” (Apostles) in the name of Jesus, we have to be transparent and accountable to God as well as fellow brethren whom we serve. </a:t>
            </a:r>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We </a:t>
            </a:r>
            <a:r>
              <a:rPr lang="en-IN" b="1" dirty="0" smtClean="0">
                <a:solidFill>
                  <a:srgbClr val="FFFF00"/>
                </a:solidFill>
                <a:latin typeface="Arial Narrow" pitchFamily="34" charset="0"/>
              </a:rPr>
              <a:t>sometimes  see in the life of believers, the blessings in  finance,  health, children, travels, contacts, progress in one or the other,  sometimes all,  </a:t>
            </a:r>
            <a:r>
              <a:rPr lang="en-IN" b="1" dirty="0" smtClean="0">
                <a:solidFill>
                  <a:srgbClr val="FFFF00"/>
                </a:solidFill>
                <a:latin typeface="Arial Narrow" pitchFamily="34" charset="0"/>
              </a:rPr>
              <a:t> </a:t>
            </a:r>
            <a:r>
              <a:rPr lang="en-IN" b="1" dirty="0" smtClean="0">
                <a:solidFill>
                  <a:srgbClr val="FFFF00"/>
                </a:solidFill>
                <a:latin typeface="Arial Narrow" pitchFamily="34" charset="0"/>
              </a:rPr>
              <a:t>get  blocked.</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10000"/>
          </a:bodyPr>
          <a:lstStyle/>
          <a:p>
            <a:r>
              <a:rPr lang="en-IN" b="1" dirty="0" smtClean="0">
                <a:solidFill>
                  <a:srgbClr val="FFFF00"/>
                </a:solidFill>
                <a:latin typeface="Arial Narrow" pitchFamily="34" charset="0"/>
              </a:rPr>
              <a:t>When such block comes, believers in ignorance  run up and down to servants of </a:t>
            </a:r>
            <a:r>
              <a:rPr lang="en-IN" b="1" dirty="0" smtClean="0">
                <a:solidFill>
                  <a:srgbClr val="FFFF00"/>
                </a:solidFill>
                <a:latin typeface="Arial Narrow" pitchFamily="34" charset="0"/>
              </a:rPr>
              <a:t>God to pray. </a:t>
            </a:r>
          </a:p>
          <a:p>
            <a:r>
              <a:rPr lang="en-IN" b="1" dirty="0" smtClean="0">
                <a:solidFill>
                  <a:srgbClr val="FFFF00"/>
                </a:solidFill>
                <a:latin typeface="Arial Narrow" pitchFamily="34" charset="0"/>
              </a:rPr>
              <a:t>What </a:t>
            </a:r>
            <a:r>
              <a:rPr lang="en-IN" b="1" dirty="0" smtClean="0">
                <a:solidFill>
                  <a:srgbClr val="FFFF00"/>
                </a:solidFill>
                <a:latin typeface="Arial Narrow" pitchFamily="34" charset="0"/>
              </a:rPr>
              <a:t>they have to do is,  kneel down in the presence of God, do a scrutiny of </a:t>
            </a:r>
            <a:r>
              <a:rPr lang="en-IN" b="1" dirty="0" smtClean="0">
                <a:solidFill>
                  <a:srgbClr val="FFFF00"/>
                </a:solidFill>
                <a:latin typeface="Arial Narrow" pitchFamily="34" charset="0"/>
              </a:rPr>
              <a:t>our  </a:t>
            </a:r>
            <a:r>
              <a:rPr lang="en-IN" b="1" dirty="0" smtClean="0">
                <a:solidFill>
                  <a:srgbClr val="FFFF00"/>
                </a:solidFill>
                <a:latin typeface="Arial Narrow" pitchFamily="34" charset="0"/>
              </a:rPr>
              <a:t>inner life,  and ask God, </a:t>
            </a: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a:t>
            </a:r>
            <a:r>
              <a:rPr lang="en-IN" b="1" dirty="0" smtClean="0">
                <a:solidFill>
                  <a:srgbClr val="FFFF00"/>
                </a:solidFill>
                <a:latin typeface="Arial Narrow" pitchFamily="34" charset="0"/>
              </a:rPr>
              <a:t>Where have I gone wrong and committed mistakes”. Show me Lord, I am ready to correct</a:t>
            </a:r>
            <a:r>
              <a:rPr lang="en-IN" b="1" dirty="0" smtClean="0">
                <a:solidFill>
                  <a:srgbClr val="FFFF00"/>
                </a:solidFill>
                <a:latin typeface="Arial Narrow" pitchFamily="34" charset="0"/>
              </a:rPr>
              <a:t>.”</a:t>
            </a:r>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95% of the  </a:t>
            </a:r>
            <a:r>
              <a:rPr lang="en-IN" b="1" dirty="0" smtClean="0">
                <a:solidFill>
                  <a:srgbClr val="FFFF00"/>
                </a:solidFill>
                <a:latin typeface="Arial Narrow" pitchFamily="34" charset="0"/>
              </a:rPr>
              <a:t>mistakes we commit  </a:t>
            </a:r>
            <a:r>
              <a:rPr lang="en-IN" b="1" dirty="0" smtClean="0">
                <a:solidFill>
                  <a:srgbClr val="FFFF00"/>
                </a:solidFill>
                <a:latin typeface="Arial Narrow" pitchFamily="34" charset="0"/>
              </a:rPr>
              <a:t>will be the following. </a:t>
            </a:r>
            <a:endParaRPr lang="en-IN" b="1" dirty="0" smtClean="0">
              <a:solidFill>
                <a:srgbClr val="FFFF00"/>
              </a:solidFill>
              <a:latin typeface="Arial Narrow" pitchFamily="34" charset="0"/>
            </a:endParaRPr>
          </a:p>
          <a:p>
            <a:endParaRPr lang="en-IN" b="1" dirty="0" smtClean="0">
              <a:solidFill>
                <a:srgbClr val="FFFF00"/>
              </a:solidFill>
              <a:latin typeface="Arial Narrow" pitchFamily="34" charset="0"/>
            </a:endParaRPr>
          </a:p>
          <a:p>
            <a:r>
              <a:rPr lang="en-IN" b="1" dirty="0" smtClean="0">
                <a:solidFill>
                  <a:srgbClr val="FFFF00"/>
                </a:solidFill>
                <a:latin typeface="Arial Narrow" pitchFamily="34" charset="0"/>
              </a:rPr>
              <a:t> </a:t>
            </a:r>
            <a:r>
              <a:rPr lang="en-IN" b="1" dirty="0" smtClean="0">
                <a:solidFill>
                  <a:schemeClr val="accent6"/>
                </a:solidFill>
                <a:latin typeface="Arial Narrow" pitchFamily="34" charset="0"/>
              </a:rPr>
              <a:t>“.......so I was afraid, and I went and hid your talent in the ground...........’ Mat 25:24,25 </a:t>
            </a:r>
          </a:p>
          <a:p>
            <a:endParaRPr lang="en-IN" b="1" dirty="0">
              <a:solidFill>
                <a:srgbClr val="FFFF00"/>
              </a:solidFill>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4046</TotalTime>
  <Words>765</Words>
  <Application>Microsoft Office PowerPoint</Application>
  <PresentationFormat>On-screen Show (4:3)</PresentationFormat>
  <Paragraphs>77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 </vt:lpstr>
      <vt:lpstr>Slide 3</vt:lpstr>
      <vt:lpstr>Slide 4</vt:lpstr>
      <vt:lpstr>Slide 5</vt:lpstr>
      <vt:lpstr>Slide 6</vt:lpstr>
      <vt:lpstr>Slide 7</vt:lpstr>
      <vt:lpstr>Slide 8</vt:lpstr>
      <vt:lpstr>Slide 9</vt:lpstr>
      <vt:lpstr>.</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179</cp:revision>
  <dcterms:created xsi:type="dcterms:W3CDTF">2010-06-08T01:36:57Z</dcterms:created>
  <dcterms:modified xsi:type="dcterms:W3CDTF">2021-02-23T19:17:32Z</dcterms:modified>
</cp:coreProperties>
</file>